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4.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theme/themeOverride6.xml" ContentType="application/vnd.openxmlformats-officedocument.themeOverride+xml"/>
  <Override PartName="/ppt/notesSlides/notesSlide18.xml" ContentType="application/vnd.openxmlformats-officedocument.presentationml.notesSlide+xml"/>
  <Override PartName="/ppt/theme/themeOverride7.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8.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9.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notesMasterIdLst>
    <p:notesMasterId r:id="rId39"/>
  </p:notesMasterIdLst>
  <p:sldIdLst>
    <p:sldId id="316" r:id="rId2"/>
    <p:sldId id="317" r:id="rId3"/>
    <p:sldId id="319" r:id="rId4"/>
    <p:sldId id="318" r:id="rId5"/>
    <p:sldId id="320" r:id="rId6"/>
    <p:sldId id="321" r:id="rId7"/>
    <p:sldId id="345" r:id="rId8"/>
    <p:sldId id="347" r:id="rId9"/>
    <p:sldId id="343"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44" r:id="rId25"/>
    <p:sldId id="346" r:id="rId26"/>
    <p:sldId id="361" r:id="rId27"/>
    <p:sldId id="362" r:id="rId28"/>
    <p:sldId id="363" r:id="rId29"/>
    <p:sldId id="364" r:id="rId30"/>
    <p:sldId id="365" r:id="rId31"/>
    <p:sldId id="366" r:id="rId32"/>
    <p:sldId id="367" r:id="rId33"/>
    <p:sldId id="368" r:id="rId34"/>
    <p:sldId id="369" r:id="rId35"/>
    <p:sldId id="370" r:id="rId36"/>
    <p:sldId id="371" r:id="rId37"/>
    <p:sldId id="34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4780" autoAdjust="0"/>
  </p:normalViewPr>
  <p:slideViewPr>
    <p:cSldViewPr snapToGrid="0" showGuides="1">
      <p:cViewPr varScale="1">
        <p:scale>
          <a:sx n="91" d="100"/>
          <a:sy n="91" d="100"/>
        </p:scale>
        <p:origin x="372" y="6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1119DC-6F9C-4571-AB43-58FB42DF0F00}" type="datetimeFigureOut">
              <a:rPr lang="en-US" smtClean="0"/>
              <a:t>7/24/2018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A5A9A-D8A9-4DFE-8DBB-AB57283AF702}" type="slidenum">
              <a:rPr lang="en-US" smtClean="0"/>
              <a:t>‹#›</a:t>
            </a:fld>
            <a:endParaRPr lang="en-US"/>
          </a:p>
        </p:txBody>
      </p:sp>
    </p:spTree>
    <p:extLst>
      <p:ext uri="{BB962C8B-B14F-4D97-AF65-F5344CB8AC3E}">
        <p14:creationId xmlns:p14="http://schemas.microsoft.com/office/powerpoint/2010/main" val="3595240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1</a:t>
            </a:fld>
            <a:endParaRPr lang="en-US"/>
          </a:p>
        </p:txBody>
      </p:sp>
    </p:spTree>
    <p:extLst>
      <p:ext uri="{BB962C8B-B14F-4D97-AF65-F5344CB8AC3E}">
        <p14:creationId xmlns:p14="http://schemas.microsoft.com/office/powerpoint/2010/main" val="4279640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There are times when you</a:t>
            </a:r>
            <a:r>
              <a:rPr lang="en-US" baseline="0" dirty="0" smtClean="0"/>
              <a:t> will dispatch to a device and the Prediction looks to be somewhat sound.  Yet when the lineman gets on-site he notes that the predicted device is closed at the moment.  Once the lineman drives down the line they find an open device a bit downline.  </a:t>
            </a:r>
          </a:p>
          <a:p>
            <a:pPr eaLnBrk="1" hangingPunct="1">
              <a:defRPr/>
            </a:pPr>
            <a:endParaRPr lang="en-US" baseline="0" dirty="0" smtClean="0"/>
          </a:p>
          <a:p>
            <a:pPr eaLnBrk="1" hangingPunct="1">
              <a:defRPr/>
            </a:pPr>
            <a:r>
              <a:rPr lang="en-US" baseline="0" dirty="0" smtClean="0"/>
              <a:t>What happened?  </a:t>
            </a:r>
          </a:p>
          <a:p>
            <a:pPr eaLnBrk="1" hangingPunct="1">
              <a:defRPr/>
            </a:pPr>
            <a:endParaRPr lang="en-US" baseline="0" dirty="0" smtClean="0"/>
          </a:p>
          <a:p>
            <a:pPr marL="628650" lvl="1" indent="-171450" eaLnBrk="1" hangingPunct="1">
              <a:buFontTx/>
              <a:buChar char="-"/>
              <a:defRPr/>
            </a:pPr>
            <a:r>
              <a:rPr lang="en-US" baseline="0" dirty="0" smtClean="0"/>
              <a:t>[CLICK] There could be erroneous calls placed in OMS.  This happens sometimes with an AMI mesh network system when using an auto reporting configuration.  These calls ……………..</a:t>
            </a:r>
          </a:p>
          <a:p>
            <a:pPr marL="628650" lvl="1" indent="-171450" eaLnBrk="1" hangingPunct="1">
              <a:buFontTx/>
              <a:buChar char="-"/>
              <a:defRPr/>
            </a:pPr>
            <a:r>
              <a:rPr lang="en-US" baseline="0" dirty="0" smtClean="0"/>
              <a:t>[SHOW USING HI-LIGHTER] </a:t>
            </a:r>
          </a:p>
          <a:p>
            <a:pPr marL="628650" lvl="1" indent="-171450" eaLnBrk="1" hangingPunct="1">
              <a:buFontTx/>
              <a:buChar char="-"/>
              <a:defRPr/>
            </a:pPr>
            <a:r>
              <a:rPr lang="en-US" baseline="0" dirty="0" smtClean="0"/>
              <a:t>…………..are actually bogus and are false readings from an AMI system.</a:t>
            </a:r>
          </a:p>
          <a:p>
            <a:pPr marL="628650" lvl="1" indent="-171450" eaLnBrk="1" hangingPunct="1">
              <a:buFontTx/>
              <a:buChar char="-"/>
              <a:defRPr/>
            </a:pPr>
            <a:r>
              <a:rPr lang="en-US" baseline="0" dirty="0" smtClean="0"/>
              <a:t>OMS will not reject information that comes in to the system from integration vendors’ systems.  Thus, as far as OMS is concerned this scenario is quite legitimate.  Yet the outage is actually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[SHOW USING HI-LIGHTER] </a:t>
            </a:r>
          </a:p>
          <a:p>
            <a:pPr marL="628650" lvl="1" indent="-171450" eaLnBrk="1" hangingPunct="1">
              <a:buFontTx/>
              <a:buChar char="-"/>
              <a:defRPr/>
            </a:pPr>
            <a:r>
              <a:rPr lang="en-US" dirty="0" smtClean="0"/>
              <a:t>…………. Much father downline</a:t>
            </a:r>
            <a:r>
              <a:rPr lang="en-US" baseline="0" dirty="0" smtClean="0"/>
              <a:t> in this area.</a:t>
            </a:r>
          </a:p>
          <a:p>
            <a:pPr marL="628650" lvl="1" indent="-171450" eaLnBrk="1" hangingPunct="1">
              <a:buFontTx/>
              <a:buChar char="-"/>
              <a:defRPr/>
            </a:pPr>
            <a:r>
              <a:rPr lang="en-US" baseline="0" dirty="0" smtClean="0"/>
              <a:t>Another instance that is not as severe would be a Call Center picking the wrong </a:t>
            </a:r>
            <a:r>
              <a:rPr lang="en-US" baseline="0" dirty="0" err="1" smtClean="0"/>
              <a:t>meterbase</a:t>
            </a:r>
            <a:r>
              <a:rPr lang="en-US" baseline="0" dirty="0" smtClean="0"/>
              <a:t> location due to multiple accounts under the same name and not getting the correct one.</a:t>
            </a:r>
          </a:p>
          <a:p>
            <a:pPr marL="628650" lvl="1" indent="-171450" eaLnBrk="1" hangingPunct="1">
              <a:buFontTx/>
              <a:buChar char="-"/>
              <a:defRPr/>
            </a:pPr>
            <a:r>
              <a:rPr lang="en-US" baseline="0" dirty="0" smtClean="0"/>
              <a:t>How do we square up OMS with what is actually happening in the field so that our reporting numbers are as accurate as possible?</a:t>
            </a:r>
          </a:p>
          <a:p>
            <a:pPr marL="628650" lvl="1" indent="-171450" eaLnBrk="1" hangingPunct="1">
              <a:buFontTx/>
              <a:buChar char="-"/>
              <a:defRPr/>
            </a:pPr>
            <a:endParaRPr lang="en-US" baseline="0" dirty="0" smtClean="0"/>
          </a:p>
          <a:p>
            <a:pPr marL="628650" lvl="1" indent="-171450"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10</a:t>
            </a:fld>
            <a:endParaRPr lang="en-US"/>
          </a:p>
        </p:txBody>
      </p:sp>
    </p:spTree>
    <p:extLst>
      <p:ext uri="{BB962C8B-B14F-4D97-AF65-F5344CB8AC3E}">
        <p14:creationId xmlns:p14="http://schemas.microsoft.com/office/powerpoint/2010/main" val="721819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1" hangingPunct="1">
              <a:buFontTx/>
              <a:buNone/>
              <a:defRPr/>
            </a:pPr>
            <a:r>
              <a:rPr lang="en-US" dirty="0" smtClean="0"/>
              <a:t>Once we open the Case</a:t>
            </a:r>
            <a:r>
              <a:rPr lang="en-US" baseline="0" dirty="0" smtClean="0"/>
              <a:t> Ticket we can see that there are 19 calls within this case mixed on each phase, A, B and C.  We are showing a total of 218 consumers out with the trouble device on a three phase </a:t>
            </a:r>
            <a:r>
              <a:rPr lang="en-US" baseline="0" dirty="0" err="1" smtClean="0"/>
              <a:t>Recloser</a:t>
            </a:r>
            <a:r>
              <a:rPr lang="en-US" baseline="0" dirty="0" smtClean="0"/>
              <a:t>.</a:t>
            </a:r>
          </a:p>
          <a:p>
            <a:pPr marL="0" lvl="0" indent="0" eaLnBrk="1" hangingPunct="1">
              <a:buFontTx/>
              <a:buNone/>
              <a:defRPr/>
            </a:pPr>
            <a:endParaRPr lang="en-US" baseline="0" dirty="0" smtClean="0"/>
          </a:p>
          <a:p>
            <a:pPr marL="0" lvl="0" indent="0" eaLnBrk="1" hangingPunct="1">
              <a:buFontTx/>
              <a:buNone/>
              <a:defRPr/>
            </a:pPr>
            <a:r>
              <a:rPr lang="en-US" baseline="0" dirty="0" smtClean="0"/>
              <a:t>[SHOW WITH HI-LIGHTER].</a:t>
            </a:r>
          </a:p>
          <a:p>
            <a:pPr marL="0" lvl="0" indent="0" eaLnBrk="1" hangingPunct="1">
              <a:buFontTx/>
              <a:buNone/>
              <a:defRPr/>
            </a:pPr>
            <a:endParaRPr lang="en-US" baseline="0" dirty="0" smtClean="0"/>
          </a:p>
          <a:p>
            <a:pPr marL="0" lvl="0" indent="0" eaLnBrk="1" hangingPunct="1">
              <a:buFontTx/>
              <a:buNone/>
              <a:defRPr/>
            </a:pPr>
            <a:r>
              <a:rPr lang="en-US" baseline="0" dirty="0" smtClean="0"/>
              <a:t>We can go ahead and assign a crew to that </a:t>
            </a:r>
            <a:r>
              <a:rPr lang="en-US" baseline="0" dirty="0" err="1" smtClean="0"/>
              <a:t>Recloser</a:t>
            </a:r>
            <a:r>
              <a:rPr lang="en-US" baseline="0" dirty="0" smtClean="0"/>
              <a:t> and wait for the lineman to report back.  We have no other option at this point unless we have an AMI system.  Then we could ping the meters involved in this out to confirm these calls are actually out of power.  </a:t>
            </a:r>
          </a:p>
          <a:p>
            <a:pPr marL="0" lvl="0" indent="0" eaLnBrk="1" hangingPunct="1">
              <a:buFontTx/>
              <a:buNone/>
              <a:defRPr/>
            </a:pPr>
            <a:endParaRPr lang="en-US" baseline="0" dirty="0" smtClean="0"/>
          </a:p>
          <a:p>
            <a:pPr marL="0" lvl="0" indent="0" eaLnBrk="1" hangingPunct="1">
              <a:buFontTx/>
              <a:buNone/>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11</a:t>
            </a:fld>
            <a:endParaRPr lang="en-US"/>
          </a:p>
        </p:txBody>
      </p:sp>
    </p:spTree>
    <p:extLst>
      <p:ext uri="{BB962C8B-B14F-4D97-AF65-F5344CB8AC3E}">
        <p14:creationId xmlns:p14="http://schemas.microsoft.com/office/powerpoint/2010/main" val="3440980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1" hangingPunct="1">
              <a:buFontTx/>
              <a:buNone/>
              <a:defRPr/>
            </a:pPr>
            <a:r>
              <a:rPr lang="en-US" dirty="0" smtClean="0"/>
              <a:t>[CLICK] For the purposes of this training today we will assume that we have pinged the meterbases in this outage case and only</a:t>
            </a:r>
            <a:r>
              <a:rPr lang="en-US" baseline="0" dirty="0" smtClean="0"/>
              <a:t> the downstream calls are valid. </a:t>
            </a:r>
          </a:p>
          <a:p>
            <a:pPr marL="0" lvl="0" indent="0" eaLnBrk="1" hangingPunct="1">
              <a:buFontTx/>
              <a:buNone/>
              <a:defRPr/>
            </a:pPr>
            <a:endParaRPr lang="en-US" baseline="0" dirty="0" smtClean="0"/>
          </a:p>
          <a:p>
            <a:pPr marL="0" lvl="0" indent="0" eaLnBrk="1" hangingPunct="1">
              <a:buFontTx/>
              <a:buNone/>
              <a:defRPr/>
            </a:pPr>
            <a:r>
              <a:rPr lang="en-US" baseline="0" dirty="0" smtClean="0"/>
              <a:t>[SHOW WITH HI-LIGHTER].</a:t>
            </a:r>
          </a:p>
          <a:p>
            <a:pPr marL="0" lvl="0" indent="0" eaLnBrk="1" hangingPunct="1">
              <a:buFontTx/>
              <a:buNone/>
              <a:defRPr/>
            </a:pPr>
            <a:endParaRPr lang="en-US" baseline="0" dirty="0" smtClean="0"/>
          </a:p>
          <a:p>
            <a:pPr marL="0" lvl="0" indent="0" eaLnBrk="1" hangingPunct="1">
              <a:buFontTx/>
              <a:buNone/>
              <a:defRPr/>
            </a:pPr>
            <a:r>
              <a:rPr lang="en-US" baseline="0" dirty="0" smtClean="0"/>
              <a:t>We will want to move the case back downstream to be only on the B phase.</a:t>
            </a:r>
          </a:p>
          <a:p>
            <a:pPr marL="0" lvl="0" indent="0" eaLnBrk="1" hangingPunct="1">
              <a:buFontTx/>
              <a:buNone/>
              <a:defRPr/>
            </a:pPr>
            <a:r>
              <a:rPr lang="en-US" dirty="0" smtClean="0"/>
              <a:t>Running a trace from one of the downstream meterbases I am able to determine</a:t>
            </a:r>
            <a:r>
              <a:rPr lang="en-US" baseline="0" dirty="0" smtClean="0"/>
              <a:t> that there is a tap fuse just upstream from this cluster of downline calls.  We can go ahead and build a case on this Fuse.  Once we have the case built we can note that we now have 9 calls associated with this outage case.  Further we now see that we have 26 Affected Customers all of B phase for this case.</a:t>
            </a:r>
          </a:p>
          <a:p>
            <a:pPr marL="0" lvl="0" indent="0" eaLnBrk="1" hangingPunct="1">
              <a:buFontTx/>
              <a:buNone/>
              <a:defRPr/>
            </a:pPr>
            <a:endParaRPr lang="en-US" baseline="0" dirty="0" smtClean="0"/>
          </a:p>
          <a:p>
            <a:pPr marL="0" lvl="0" indent="0" eaLnBrk="1" hangingPunct="1">
              <a:buFontTx/>
              <a:buNone/>
              <a:defRPr/>
            </a:pPr>
            <a:endParaRPr lang="en-US" baseline="0" dirty="0" smtClean="0"/>
          </a:p>
          <a:p>
            <a:pPr marL="171450" lvl="0" indent="-171450" eaLnBrk="1" hangingPunct="1">
              <a:buFontTx/>
              <a:buChar char="-"/>
              <a:defRPr/>
            </a:pPr>
            <a:r>
              <a:rPr lang="en-US" dirty="0" smtClean="0"/>
              <a:t>[CLICK] Running a trace we can now see that we have a new Predicted</a:t>
            </a:r>
            <a:r>
              <a:rPr lang="en-US" baseline="0" dirty="0" smtClean="0"/>
              <a:t> case downstream of the larger Confirmed case.</a:t>
            </a:r>
          </a:p>
          <a:p>
            <a:pPr marL="171450" lvl="0" indent="-171450" eaLnBrk="1" hangingPunct="1">
              <a:buFontTx/>
              <a:buChar char="-"/>
              <a:defRPr/>
            </a:pPr>
            <a:r>
              <a:rPr lang="en-US" baseline="0" dirty="0" smtClean="0"/>
              <a:t>[CLICK] Now all we have to do is to copy over any Memo field information, assignments, and Calls Notes if present.  Then we can restore the </a:t>
            </a:r>
            <a:r>
              <a:rPr lang="en-US" baseline="0" dirty="0" err="1" smtClean="0"/>
              <a:t>upline</a:t>
            </a:r>
            <a:r>
              <a:rPr lang="en-US" baseline="0" dirty="0" smtClean="0"/>
              <a:t> case putting a note to Delete this outage after the fact.</a:t>
            </a:r>
          </a:p>
          <a:p>
            <a:pPr marL="171450" lvl="0" indent="-171450" eaLnBrk="1" hangingPunct="1">
              <a:buFontTx/>
              <a:buChar char="-"/>
              <a:defRPr/>
            </a:pPr>
            <a:r>
              <a:rPr lang="en-US" baseline="0" dirty="0" smtClean="0"/>
              <a:t>[CLICK] Now we can see the trace of the resulting outage case on the Fuse and that the original </a:t>
            </a:r>
            <a:r>
              <a:rPr lang="en-US" baseline="0" dirty="0" err="1" smtClean="0"/>
              <a:t>Recloser</a:t>
            </a:r>
            <a:r>
              <a:rPr lang="en-US" baseline="0" dirty="0" smtClean="0"/>
              <a:t> case </a:t>
            </a:r>
            <a:r>
              <a:rPr lang="en-US" baseline="0" dirty="0" err="1" smtClean="0"/>
              <a:t>upline</a:t>
            </a:r>
            <a:r>
              <a:rPr lang="en-US" baseline="0" dirty="0" smtClean="0"/>
              <a:t> has been restored.  The truck has been moved to the new Fuse case as we can see here.</a:t>
            </a:r>
          </a:p>
          <a:p>
            <a:pPr marL="171450" lvl="0" indent="-171450" eaLnBrk="1" hangingPunct="1">
              <a:buFontTx/>
              <a:buChar char="-"/>
              <a:defRPr/>
            </a:pPr>
            <a:r>
              <a:rPr lang="en-US" baseline="0" dirty="0" smtClean="0"/>
              <a:t>[SHOW WITH HI-LIGHTER]</a:t>
            </a:r>
          </a:p>
          <a:p>
            <a:pPr marL="171450" lvl="0" indent="-171450" eaLnBrk="1" hangingPunct="1">
              <a:buFontTx/>
              <a:buChar char="-"/>
              <a:defRPr/>
            </a:pPr>
            <a:r>
              <a:rPr lang="en-US" baseline="0" dirty="0" smtClean="0"/>
              <a:t>Discuss the moving of the case from the </a:t>
            </a:r>
            <a:r>
              <a:rPr lang="en-US" baseline="0" dirty="0" err="1" smtClean="0"/>
              <a:t>upline</a:t>
            </a:r>
            <a:r>
              <a:rPr lang="en-US" baseline="0" dirty="0" smtClean="0"/>
              <a:t> to the downline outage.</a:t>
            </a:r>
          </a:p>
          <a:p>
            <a:pPr marL="171450" lvl="0" indent="-171450" eaLnBrk="1" hangingPunct="1">
              <a:buFontTx/>
              <a:buChar char="-"/>
              <a:defRPr/>
            </a:pPr>
            <a:endParaRPr lang="en-US" baseline="0" dirty="0" smtClean="0"/>
          </a:p>
          <a:p>
            <a:pPr marL="171450" lvl="0" indent="-171450" eaLnBrk="1" hangingPunct="1">
              <a:buFontTx/>
              <a:buChar char="-"/>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12</a:t>
            </a:fld>
            <a:endParaRPr lang="en-US"/>
          </a:p>
        </p:txBody>
      </p:sp>
    </p:spTree>
    <p:extLst>
      <p:ext uri="{BB962C8B-B14F-4D97-AF65-F5344CB8AC3E}">
        <p14:creationId xmlns:p14="http://schemas.microsoft.com/office/powerpoint/2010/main" val="124605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1" hangingPunct="1">
              <a:buFontTx/>
              <a:buNone/>
              <a:defRPr/>
            </a:pPr>
            <a:r>
              <a:rPr lang="en-US" baseline="0" dirty="0" smtClean="0"/>
              <a:t>We now move over to the Cases tab {CLICK} and set to view Closed Cases as we can see here [CLICK]. </a:t>
            </a:r>
          </a:p>
          <a:p>
            <a:pPr marL="171450" lvl="0" indent="-171450" eaLnBrk="1" hangingPunct="1">
              <a:buFontTx/>
              <a:buChar char="-"/>
              <a:defRPr/>
            </a:pPr>
            <a:r>
              <a:rPr lang="en-US" baseline="0" dirty="0" smtClean="0"/>
              <a:t>[CLICK] We can view the memo area here and copy out what we need from this window.</a:t>
            </a:r>
          </a:p>
          <a:p>
            <a:pPr marL="171450" lvl="0" indent="-171450" eaLnBrk="1" hangingPunct="1">
              <a:buFontTx/>
              <a:buChar char="-"/>
              <a:defRPr/>
            </a:pPr>
            <a:r>
              <a:rPr lang="en-US" baseline="0" dirty="0" smtClean="0"/>
              <a:t>[CLICK] Then we can delete this Closed Case </a:t>
            </a:r>
          </a:p>
          <a:p>
            <a:pPr marL="171450" lvl="0" indent="-171450" eaLnBrk="1" hangingPunct="1">
              <a:buFontTx/>
              <a:buChar char="-"/>
              <a:defRPr/>
            </a:pPr>
            <a:endParaRPr lang="en-US" baseline="0" dirty="0" smtClean="0"/>
          </a:p>
          <a:p>
            <a:pPr marL="171450" lvl="0" indent="-171450" eaLnBrk="1" hangingPunct="1">
              <a:buFontTx/>
              <a:buChar char="-"/>
              <a:defRPr/>
            </a:pPr>
            <a:r>
              <a:rPr lang="en-US" baseline="0" dirty="0" smtClean="0"/>
              <a:t>[SHOW WITH HI-LIGHTER]  Discuss the entire process.</a:t>
            </a:r>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13</a:t>
            </a:fld>
            <a:endParaRPr lang="en-US"/>
          </a:p>
        </p:txBody>
      </p:sp>
    </p:spTree>
    <p:extLst>
      <p:ext uri="{BB962C8B-B14F-4D97-AF65-F5344CB8AC3E}">
        <p14:creationId xmlns:p14="http://schemas.microsoft.com/office/powerpoint/2010/main" val="941446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1" hangingPunct="1">
              <a:buFontTx/>
              <a:buNone/>
              <a:defRPr/>
            </a:pPr>
            <a:r>
              <a:rPr lang="en-US" baseline="0" dirty="0" smtClean="0"/>
              <a:t>You will likely get a pop-up message {CLICK} asking for a reason for any orphaned calls.  You will type a message here and hit OK.  These orphan calls are the remaining erroneous calls from the upstream case so you will want to note this in the message you enter here.</a:t>
            </a:r>
          </a:p>
          <a:p>
            <a:pPr marL="0" lvl="0" indent="0" eaLnBrk="1" hangingPunct="1">
              <a:buFontTx/>
              <a:buNone/>
              <a:defRPr/>
            </a:pPr>
            <a:endParaRPr lang="en-US" baseline="0" dirty="0" smtClean="0"/>
          </a:p>
          <a:p>
            <a:pPr marL="0" lvl="0" indent="0" eaLnBrk="1" hangingPunct="1">
              <a:buFontTx/>
              <a:buNone/>
              <a:defRPr/>
            </a:pPr>
            <a:r>
              <a:rPr lang="en-US" baseline="0" dirty="0" smtClean="0"/>
              <a:t>Now you can continue to work the corrected outage as usual from here on out, knowing that the overall customer count is accurate.</a:t>
            </a:r>
          </a:p>
          <a:p>
            <a:pPr marL="0" lvl="0" indent="0" eaLnBrk="1" hangingPunct="1">
              <a:buFontTx/>
              <a:buNone/>
              <a:defRPr/>
            </a:pPr>
            <a:endParaRPr lang="en-US" baseline="0" dirty="0" smtClean="0"/>
          </a:p>
          <a:p>
            <a:pPr marL="0" lvl="0" indent="0" eaLnBrk="1" hangingPunct="1">
              <a:buFontTx/>
              <a:buNone/>
              <a:defRPr/>
            </a:pPr>
            <a:endParaRPr lang="en-US" baseline="0" dirty="0" smtClean="0"/>
          </a:p>
          <a:p>
            <a:pPr marL="0" lvl="0" indent="0" eaLnBrk="1" hangingPunct="1">
              <a:buFontTx/>
              <a:buNone/>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14</a:t>
            </a:fld>
            <a:endParaRPr lang="en-US"/>
          </a:p>
        </p:txBody>
      </p:sp>
    </p:spTree>
    <p:extLst>
      <p:ext uri="{BB962C8B-B14F-4D97-AF65-F5344CB8AC3E}">
        <p14:creationId xmlns:p14="http://schemas.microsoft.com/office/powerpoint/2010/main" val="741179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1" hangingPunct="1">
              <a:buFontTx/>
              <a:buNone/>
              <a:defRPr/>
            </a:pPr>
            <a:r>
              <a:rPr lang="en-US" baseline="0" dirty="0" smtClean="0"/>
              <a:t>As we discussed in the introduction to this block the final reason you may need to force an outage downstream is in order to accurately represent an on-going outage case that is restored over time piece by piece in real time.  In other words, in a major outage situation there will be certain </a:t>
            </a:r>
            <a:r>
              <a:rPr lang="en-US" baseline="0" dirty="0" err="1" smtClean="0"/>
              <a:t>upline</a:t>
            </a:r>
            <a:r>
              <a:rPr lang="en-US" baseline="0" dirty="0" smtClean="0"/>
              <a:t> devices that will come back on-line in parts.  This creates what is know as a Partial Restore and we will cover how to perform this operation as the linemen report back the devices that begin to come back up.</a:t>
            </a:r>
          </a:p>
          <a:p>
            <a:pPr marL="0" lvl="0" indent="0" eaLnBrk="1" hangingPunct="1">
              <a:buFontTx/>
              <a:buNone/>
              <a:defRPr/>
            </a:pPr>
            <a:endParaRPr lang="en-US" baseline="0" dirty="0" smtClean="0"/>
          </a:p>
          <a:p>
            <a:pPr marL="0" lvl="0" indent="0" eaLnBrk="1" hangingPunct="1">
              <a:buFontTx/>
              <a:buNone/>
              <a:defRPr/>
            </a:pPr>
            <a:endParaRPr lang="en-US" baseline="0" dirty="0" smtClean="0"/>
          </a:p>
          <a:p>
            <a:pPr marL="0" lvl="0" indent="0" eaLnBrk="1" hangingPunct="1">
              <a:buFontTx/>
              <a:buNone/>
              <a:defRPr/>
            </a:pPr>
            <a:r>
              <a:rPr lang="en-US" baseline="0" dirty="0" smtClean="0"/>
              <a:t>- [CLICK] Consider the following Case:  We have a Breaker case with 33 Calls Predicting 848 Affected Customers out.  </a:t>
            </a:r>
          </a:p>
          <a:p>
            <a:pPr marL="0" lvl="0" indent="0" eaLnBrk="1" hangingPunct="1">
              <a:buFontTx/>
              <a:buNone/>
              <a:defRPr/>
            </a:pPr>
            <a:r>
              <a:rPr lang="en-US" baseline="0" dirty="0" smtClean="0"/>
              <a:t>[SHOW WITH HI-LIGHTER]</a:t>
            </a:r>
          </a:p>
          <a:p>
            <a:pPr marL="0" lvl="0" indent="0" eaLnBrk="1" hangingPunct="1">
              <a:buFontTx/>
              <a:buNone/>
              <a:defRPr/>
            </a:pPr>
            <a:endParaRPr lang="en-US" baseline="0" dirty="0" smtClean="0"/>
          </a:p>
          <a:p>
            <a:pPr marL="0" lvl="0" indent="0" eaLnBrk="1" hangingPunct="1">
              <a:buFontTx/>
              <a:buNone/>
              <a:defRPr/>
            </a:pPr>
            <a:r>
              <a:rPr lang="en-US" baseline="0" dirty="0" smtClean="0"/>
              <a:t>Based on the trace above we can see that there is a main line 3 phase fuse here..[CLICK]</a:t>
            </a:r>
          </a:p>
          <a:p>
            <a:pPr marL="0" lvl="0" indent="0" eaLnBrk="1" hangingPunct="1">
              <a:buFontTx/>
              <a:buNone/>
              <a:defRPr/>
            </a:pPr>
            <a:endParaRPr lang="en-US" baseline="0" dirty="0" smtClean="0"/>
          </a:p>
          <a:p>
            <a:pPr marL="0" lvl="0" indent="0" eaLnBrk="1" hangingPunct="1">
              <a:buFontTx/>
              <a:buNone/>
              <a:defRPr/>
            </a:pPr>
            <a:r>
              <a:rPr lang="en-US" baseline="0" dirty="0" smtClean="0"/>
              <a:t>Imagine that the lineman calls back in on-site at the Breaker stating that they have the Breaker closed back in but the downline Fuse is now out.</a:t>
            </a:r>
          </a:p>
          <a:p>
            <a:pPr marL="0" lvl="0" indent="0" eaLnBrk="1" hangingPunct="1">
              <a:buFontTx/>
              <a:buNone/>
              <a:defRPr/>
            </a:pPr>
            <a:endParaRPr lang="en-US" baseline="0" dirty="0" smtClean="0"/>
          </a:p>
          <a:p>
            <a:pPr marL="0" lvl="0" indent="0" eaLnBrk="1" hangingPunct="1">
              <a:buFontTx/>
              <a:buNone/>
              <a:defRPr/>
            </a:pPr>
            <a:r>
              <a:rPr lang="en-US" baseline="0" dirty="0" smtClean="0"/>
              <a:t>[CLICK] We can zoom to the Fuse location after identifying and confirming the correct one and then create a case on that Fuse.</a:t>
            </a:r>
          </a:p>
          <a:p>
            <a:pPr marL="0" lvl="0" indent="0" eaLnBrk="1" hangingPunct="1">
              <a:buFontTx/>
              <a:buNone/>
              <a:defRPr/>
            </a:pPr>
            <a:endParaRPr lang="en-US" baseline="0" dirty="0" smtClean="0"/>
          </a:p>
          <a:p>
            <a:pPr marL="0" lvl="0" indent="0" eaLnBrk="1" hangingPunct="1">
              <a:buFontTx/>
              <a:buNone/>
              <a:defRPr/>
            </a:pPr>
            <a:endParaRPr lang="en-US" baseline="0" dirty="0" smtClean="0"/>
          </a:p>
          <a:p>
            <a:pPr marL="0" lvl="0" indent="0" eaLnBrk="1" hangingPunct="1">
              <a:buFontTx/>
              <a:buNone/>
              <a:defRPr/>
            </a:pPr>
            <a:endParaRPr lang="en-US" baseline="0" dirty="0" smtClean="0"/>
          </a:p>
          <a:p>
            <a:pPr marL="0" lvl="0" indent="0" eaLnBrk="1" hangingPunct="1">
              <a:buFontTx/>
              <a:buNone/>
              <a:defRPr/>
            </a:pPr>
            <a:endParaRPr lang="en-US" baseline="0" dirty="0" smtClean="0"/>
          </a:p>
          <a:p>
            <a:pPr marL="0" lvl="0" indent="0" eaLnBrk="1" hangingPunct="1">
              <a:buFontTx/>
              <a:buNone/>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15</a:t>
            </a:fld>
            <a:endParaRPr lang="en-US"/>
          </a:p>
        </p:txBody>
      </p:sp>
    </p:spTree>
    <p:extLst>
      <p:ext uri="{BB962C8B-B14F-4D97-AF65-F5344CB8AC3E}">
        <p14:creationId xmlns:p14="http://schemas.microsoft.com/office/powerpoint/2010/main" val="3988384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1" hangingPunct="1">
              <a:buFontTx/>
              <a:buNone/>
              <a:defRPr/>
            </a:pPr>
            <a:r>
              <a:rPr lang="en-US" dirty="0" smtClean="0"/>
              <a:t>Now if we run a trace {CLICK} on the original Breaker case we can see both cases in</a:t>
            </a:r>
            <a:r>
              <a:rPr lang="en-US" baseline="0" dirty="0" smtClean="0"/>
              <a:t> line with each other.</a:t>
            </a:r>
          </a:p>
          <a:p>
            <a:pPr marL="0" lvl="0" indent="0" eaLnBrk="1" hangingPunct="1">
              <a:buFontTx/>
              <a:buNone/>
              <a:defRPr/>
            </a:pPr>
            <a:endParaRPr lang="en-US" baseline="0" dirty="0" smtClean="0"/>
          </a:p>
          <a:p>
            <a:pPr marL="0" lvl="0" indent="0" eaLnBrk="1" hangingPunct="1">
              <a:buFontTx/>
              <a:buNone/>
              <a:defRPr/>
            </a:pPr>
            <a:r>
              <a:rPr lang="en-US" baseline="0" dirty="0" smtClean="0"/>
              <a:t>[SHOW WITH HI-LIGHTER] – discuss the calls and how they fall within each case.</a:t>
            </a:r>
          </a:p>
          <a:p>
            <a:pPr marL="0" lvl="0" indent="0" eaLnBrk="1" hangingPunct="1">
              <a:buFontTx/>
              <a:buNone/>
              <a:defRPr/>
            </a:pPr>
            <a:endParaRPr lang="en-US" baseline="0" dirty="0" smtClean="0"/>
          </a:p>
          <a:p>
            <a:pPr marL="171450" lvl="0" indent="-171450" eaLnBrk="1" hangingPunct="1">
              <a:buFontTx/>
              <a:buChar char="-"/>
              <a:defRPr/>
            </a:pPr>
            <a:r>
              <a:rPr lang="en-US" baseline="0" dirty="0" smtClean="0"/>
              <a:t>[CLICK] We will want to continue to work the original upstream Breaker case and so we will go ahead and Confirm it.  We will get a pop-up asking if we want to merge the new downline case we just built on the Fuse.  In most cases we would want to merge these cases to ensure we get all of the associated notes, assignments, and calls messages.  </a:t>
            </a:r>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16</a:t>
            </a:fld>
            <a:endParaRPr lang="en-US"/>
          </a:p>
        </p:txBody>
      </p:sp>
    </p:spTree>
    <p:extLst>
      <p:ext uri="{BB962C8B-B14F-4D97-AF65-F5344CB8AC3E}">
        <p14:creationId xmlns:p14="http://schemas.microsoft.com/office/powerpoint/2010/main" val="284741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1" hangingPunct="1">
              <a:buFontTx/>
              <a:buNone/>
              <a:defRPr/>
            </a:pPr>
            <a:r>
              <a:rPr lang="en-US" baseline="0" dirty="0" smtClean="0"/>
              <a:t>However, in this instance we will NOT want to merge these two cases and will want them to remain apart for one another.</a:t>
            </a:r>
          </a:p>
          <a:p>
            <a:pPr marL="0" lvl="0" indent="0" eaLnBrk="1" hangingPunct="1">
              <a:buFontTx/>
              <a:buNone/>
              <a:defRPr/>
            </a:pPr>
            <a:r>
              <a:rPr lang="en-US" dirty="0" smtClean="0"/>
              <a:t>So we will uncheck the check box for [CLICK] delete and then hit the Accept button.</a:t>
            </a:r>
            <a:endParaRPr lang="en-US" baseline="0" dirty="0" smtClean="0"/>
          </a:p>
          <a:p>
            <a:pPr marL="171450" lvl="0" indent="-171450" eaLnBrk="1" hangingPunct="1">
              <a:buFontTx/>
              <a:buChar char="-"/>
              <a:defRPr/>
            </a:pPr>
            <a:r>
              <a:rPr lang="en-US" baseline="0" dirty="0" smtClean="0"/>
              <a:t>Once we have Accepted no merge, we get [CLICK] a Confirmed </a:t>
            </a:r>
            <a:r>
              <a:rPr lang="en-US" baseline="0" dirty="0" err="1" smtClean="0"/>
              <a:t>upline</a:t>
            </a:r>
            <a:r>
              <a:rPr lang="en-US" baseline="0" dirty="0" smtClean="0"/>
              <a:t> Breaker case that we can now restore.  But before we do we will want to make a note of the assigned [CLICK] crew, memo notes and calls message so that we can copy all of them over to the downline Fuse case we built earlier.</a:t>
            </a:r>
          </a:p>
          <a:p>
            <a:pPr marL="171450" lvl="0" indent="-171450" eaLnBrk="1" hangingPunct="1">
              <a:buFontTx/>
              <a:buChar char="-"/>
              <a:defRPr/>
            </a:pPr>
            <a:endParaRPr lang="en-US" baseline="0" dirty="0" smtClean="0"/>
          </a:p>
          <a:p>
            <a:pPr marL="171450" lvl="0" indent="-171450" eaLnBrk="1" hangingPunct="1">
              <a:buFontTx/>
              <a:buChar char="-"/>
              <a:defRPr/>
            </a:pPr>
            <a:r>
              <a:rPr lang="en-US" baseline="0" dirty="0" smtClean="0"/>
              <a:t>I should note here that if you use the merge option we saw earlier that these items will come over automatically.</a:t>
            </a:r>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17</a:t>
            </a:fld>
            <a:endParaRPr lang="en-US"/>
          </a:p>
        </p:txBody>
      </p:sp>
    </p:spTree>
    <p:extLst>
      <p:ext uri="{BB962C8B-B14F-4D97-AF65-F5344CB8AC3E}">
        <p14:creationId xmlns:p14="http://schemas.microsoft.com/office/powerpoint/2010/main" val="2212438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1" hangingPunct="1">
              <a:buFontTx/>
              <a:buNone/>
              <a:defRPr/>
            </a:pPr>
            <a:r>
              <a:rPr lang="en-US" dirty="0" smtClean="0"/>
              <a:t>Now we can open the </a:t>
            </a:r>
            <a:r>
              <a:rPr lang="en-US" dirty="0" err="1" smtClean="0"/>
              <a:t>upline</a:t>
            </a:r>
            <a:r>
              <a:rPr lang="en-US" dirty="0" smtClean="0"/>
              <a:t> Breaker case and go ahead an restore</a:t>
            </a:r>
            <a:r>
              <a:rPr lang="en-US" baseline="0" dirty="0" smtClean="0"/>
              <a:t> it.</a:t>
            </a:r>
          </a:p>
          <a:p>
            <a:pPr marL="0" lvl="0" indent="0" eaLnBrk="1" hangingPunct="1">
              <a:buFontTx/>
              <a:buNone/>
              <a:defRPr/>
            </a:pPr>
            <a:endParaRPr lang="en-US" baseline="0" dirty="0" smtClean="0"/>
          </a:p>
          <a:p>
            <a:pPr marL="171450" lvl="0" indent="-171450" eaLnBrk="1" hangingPunct="1">
              <a:buFontTx/>
              <a:buChar char="-"/>
              <a:defRPr/>
            </a:pPr>
            <a:r>
              <a:rPr lang="en-US" baseline="0" dirty="0" smtClean="0"/>
              <a:t>[CLICK] The result is a case on the downstream three phase Fuse.  NOTE: I have left the trace from the original </a:t>
            </a:r>
            <a:r>
              <a:rPr lang="en-US" baseline="0" dirty="0" err="1" smtClean="0"/>
              <a:t>upline</a:t>
            </a:r>
            <a:r>
              <a:rPr lang="en-US" baseline="0" dirty="0" smtClean="0"/>
              <a:t> Breaker so we can see the difference.</a:t>
            </a:r>
          </a:p>
          <a:p>
            <a:pPr marL="171450" lvl="0" indent="-171450" eaLnBrk="1" hangingPunct="1">
              <a:buFontTx/>
              <a:buChar char="-"/>
              <a:defRPr/>
            </a:pPr>
            <a:r>
              <a:rPr lang="en-US" baseline="0" dirty="0" smtClean="0"/>
              <a:t>Initially we had 33 calls predicting 848 affected customers on a Breaker.</a:t>
            </a:r>
          </a:p>
          <a:p>
            <a:pPr marL="171450" lvl="0" indent="-171450" eaLnBrk="1" hangingPunct="1">
              <a:buFontTx/>
              <a:buChar char="-"/>
              <a:defRPr/>
            </a:pPr>
            <a:r>
              <a:rPr lang="en-US" baseline="0" dirty="0" smtClean="0"/>
              <a:t>[CLICK] Now we see that there are 29 calls predicting 615 affected customers out.  Also, please note that I have transferred the assignment, and notes to this new case.</a:t>
            </a:r>
          </a:p>
          <a:p>
            <a:pPr marL="171450" lvl="0" indent="-171450" eaLnBrk="1" hangingPunct="1">
              <a:buFontTx/>
              <a:buChar char="-"/>
              <a:defRPr/>
            </a:pPr>
            <a:r>
              <a:rPr lang="en-US" baseline="0" dirty="0" smtClean="0"/>
              <a:t>What happens to the database in the background?  The difference in affected customers will be calculated automatically in the background.  If you have ever seen a report with a fractional calculated number for numbers of customers out it is because the database is smart enough to know the two cases are related and it will make the calculations for you.</a:t>
            </a:r>
          </a:p>
          <a:p>
            <a:pPr marL="171450" lvl="0" indent="-171450" eaLnBrk="1" hangingPunct="1">
              <a:buFontTx/>
              <a:buChar char="-"/>
              <a:defRPr/>
            </a:pPr>
            <a:r>
              <a:rPr lang="en-US" baseline="0" dirty="0" smtClean="0"/>
              <a:t>You can continue in this same manner device by device or even on line sections until the outage is completely resolved.</a:t>
            </a:r>
          </a:p>
          <a:p>
            <a:pPr marL="171450" lvl="0" indent="-171450" eaLnBrk="1" hangingPunct="1">
              <a:buFontTx/>
              <a:buChar char="-"/>
              <a:defRPr/>
            </a:pPr>
            <a:r>
              <a:rPr lang="en-US" baseline="0" dirty="0" smtClean="0"/>
              <a:t>You can also account for phases within this method simply by [CLICK] adjusting the phase for the resulting outages. </a:t>
            </a:r>
          </a:p>
          <a:p>
            <a:pPr marL="171450" lvl="0" indent="-171450" eaLnBrk="1" hangingPunct="1">
              <a:buFontTx/>
              <a:buChar char="-"/>
              <a:defRPr/>
            </a:pPr>
            <a:endParaRPr lang="en-US" baseline="0" dirty="0" smtClean="0"/>
          </a:p>
          <a:p>
            <a:pPr marL="171450" lvl="0" indent="-171450" eaLnBrk="1" hangingPunct="1">
              <a:buFontTx/>
              <a:buChar char="-"/>
              <a:defRPr/>
            </a:pPr>
            <a:endParaRPr lang="en-US" baseline="0" dirty="0" smtClean="0"/>
          </a:p>
          <a:p>
            <a:pPr marL="171450" lvl="0" indent="-171450" eaLnBrk="1" hangingPunct="1">
              <a:buFontTx/>
              <a:buChar char="-"/>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18</a:t>
            </a:fld>
            <a:endParaRPr lang="en-US"/>
          </a:p>
        </p:txBody>
      </p:sp>
    </p:spTree>
    <p:extLst>
      <p:ext uri="{BB962C8B-B14F-4D97-AF65-F5344CB8AC3E}">
        <p14:creationId xmlns:p14="http://schemas.microsoft.com/office/powerpoint/2010/main" val="93323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As you move through adjusting outages downstream there will sometimes be  instances when the process you use will force the case too far downstream.  In these instances you will need to move them back up stream to a convenient location</a:t>
            </a:r>
            <a:r>
              <a:rPr lang="en-US" baseline="0" dirty="0" smtClean="0"/>
              <a:t> in order to keep the outage accurate.</a:t>
            </a:r>
          </a:p>
          <a:p>
            <a:pPr eaLnBrk="1" hangingPunct="1">
              <a:defRPr/>
            </a:pPr>
            <a:endParaRPr lang="en-US" baseline="0" dirty="0" smtClean="0"/>
          </a:p>
          <a:p>
            <a:pPr eaLnBrk="1" hangingPunct="1">
              <a:defRPr/>
            </a:pPr>
            <a:r>
              <a:rPr lang="en-US" baseline="0" dirty="0" smtClean="0"/>
              <a:t>[CLICK] Here we can see a Breaker outage case that was created after merging an false Breaker case with an existing downline </a:t>
            </a:r>
            <a:r>
              <a:rPr lang="en-US" baseline="0" dirty="0" err="1" smtClean="0"/>
              <a:t>Recloser</a:t>
            </a:r>
            <a:r>
              <a:rPr lang="en-US" baseline="0" dirty="0" smtClean="0"/>
              <a:t> case.  We want to move this back downstream.</a:t>
            </a:r>
          </a:p>
          <a:p>
            <a:pPr eaLnBrk="1" hangingPunct="1">
              <a:defRPr/>
            </a:pPr>
            <a:endParaRPr lang="en-US" baseline="0" dirty="0" smtClean="0"/>
          </a:p>
          <a:p>
            <a:pPr eaLnBrk="1" hangingPunct="1">
              <a:defRPr/>
            </a:pPr>
            <a:r>
              <a:rPr lang="en-US" dirty="0" smtClean="0"/>
              <a:t>[CLICK] The easiest way to identify our</a:t>
            </a:r>
            <a:r>
              <a:rPr lang="en-US" baseline="0" dirty="0" smtClean="0"/>
              <a:t> </a:t>
            </a:r>
            <a:r>
              <a:rPr lang="en-US" baseline="0" dirty="0" err="1" smtClean="0"/>
              <a:t>Recloser</a:t>
            </a:r>
            <a:r>
              <a:rPr lang="en-US" baseline="0" dirty="0" smtClean="0"/>
              <a:t> is to open the case and click on the Upstream tool.  Here [CLICK] we can see the </a:t>
            </a:r>
            <a:r>
              <a:rPr lang="en-US" baseline="0" dirty="0" err="1" smtClean="0"/>
              <a:t>Recloser</a:t>
            </a:r>
            <a:r>
              <a:rPr lang="en-US" baseline="0" dirty="0" smtClean="0"/>
              <a:t> that we need to move the case to.  We can make a note of this </a:t>
            </a:r>
            <a:r>
              <a:rPr lang="en-US" baseline="0" dirty="0" err="1" smtClean="0"/>
              <a:t>recloser</a:t>
            </a:r>
            <a:r>
              <a:rPr lang="en-US" baseline="0" dirty="0" smtClean="0"/>
              <a:t> for us later in the process.</a:t>
            </a: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19</a:t>
            </a:fld>
            <a:endParaRPr lang="en-US"/>
          </a:p>
        </p:txBody>
      </p:sp>
    </p:spTree>
    <p:extLst>
      <p:ext uri="{BB962C8B-B14F-4D97-AF65-F5344CB8AC3E}">
        <p14:creationId xmlns:p14="http://schemas.microsoft.com/office/powerpoint/2010/main" val="340934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altLang="en-US" sz="1200" dirty="0" smtClean="0"/>
              <a:t>Welcome to the OMS Tips &amp; Tricks block.</a:t>
            </a:r>
            <a:r>
              <a:rPr lang="en-US" sz="1200" kern="1200" baseline="0" dirty="0" smtClean="0">
                <a:solidFill>
                  <a:schemeClr val="tx1"/>
                </a:solidFill>
                <a:effectLst/>
                <a:latin typeface="+mn-lt"/>
                <a:ea typeface="+mn-ea"/>
                <a:cs typeface="+mn-cs"/>
              </a:rPr>
              <a:t>, designed to show you how to manage unusual outages with special circumstances; for example, when you have an upstream outage and there is a partial restore in stages downstream as power is restored over time.  Or when you have a missing device that causes an over prediction, in addition we will cover how to get missing devices information to GIS to add in to the map database.</a:t>
            </a:r>
          </a:p>
          <a:p>
            <a:pPr marL="171450" lvl="0" indent="-171450">
              <a:buFontTx/>
              <a:buChar char="-"/>
            </a:pPr>
            <a:endParaRPr lang="en-US" sz="1200" kern="1200" baseline="0" dirty="0" smtClean="0">
              <a:solidFill>
                <a:schemeClr val="tx1"/>
              </a:solidFill>
              <a:effectLst/>
              <a:latin typeface="+mn-lt"/>
              <a:ea typeface="+mn-ea"/>
              <a:cs typeface="+mn-cs"/>
            </a:endParaRPr>
          </a:p>
          <a:p>
            <a:pPr marL="171450" lvl="0" indent="-171450">
              <a:buFontTx/>
              <a:buChar char="-"/>
            </a:pPr>
            <a:r>
              <a:rPr lang="en-US" sz="1200" kern="1200" baseline="0" dirty="0" smtClean="0">
                <a:solidFill>
                  <a:schemeClr val="tx1"/>
                </a:solidFill>
                <a:effectLst/>
                <a:latin typeface="+mn-lt"/>
                <a:ea typeface="+mn-ea"/>
                <a:cs typeface="+mn-cs"/>
              </a:rPr>
              <a:t>[CLICK] We’ll then progress through moving a case by forcing downstream using several techniques to accomplish this.  We will also discuss the various reasons why you would need to do this such as:</a:t>
            </a:r>
          </a:p>
          <a:p>
            <a:pPr marL="0" lvl="0" indent="0">
              <a:buFontTx/>
              <a:buNone/>
            </a:pPr>
            <a:endParaRPr lang="en-US" sz="1200" kern="1200" baseline="0" dirty="0" smtClean="0">
              <a:solidFill>
                <a:schemeClr val="tx1"/>
              </a:solidFill>
              <a:effectLst/>
              <a:latin typeface="+mn-lt"/>
              <a:ea typeface="+mn-ea"/>
              <a:cs typeface="+mn-cs"/>
            </a:endParaRPr>
          </a:p>
          <a:p>
            <a:pPr marL="628650" lvl="1" indent="-171450">
              <a:buFontTx/>
              <a:buChar char="-"/>
            </a:pPr>
            <a:r>
              <a:rPr lang="en-US" sz="1200" kern="1200" baseline="0" dirty="0" smtClean="0">
                <a:solidFill>
                  <a:schemeClr val="tx1"/>
                </a:solidFill>
                <a:effectLst/>
                <a:latin typeface="+mn-lt"/>
                <a:ea typeface="+mn-ea"/>
                <a:cs typeface="+mn-cs"/>
              </a:rPr>
              <a:t>[CLICK] When you encounter an instance when you over predict due to a Missing Device.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[CLICK] We’ll cover special circumstances where you may find that there are erroneous calls in the OMS system causing an over prediction.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[CLICK] And we will round out our discussion with performing a Partial Restore and moving a case back downstream piece-meal to accurately reflect conditions in the field.</a:t>
            </a:r>
          </a:p>
          <a:p>
            <a:pPr marL="171450" lvl="0" indent="-171450">
              <a:buFontTx/>
              <a:buChar char="-"/>
            </a:pPr>
            <a:endParaRPr lang="en-US" sz="12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[CLICK] Moving through the progression, we’ll cover how to force the case back upstream to the actual device that is out such as when using the Verify option to push a case downstream and it moves too far downstream.</a:t>
            </a:r>
          </a:p>
          <a:p>
            <a:pPr marL="171450" lvl="0" indent="-171450">
              <a:buFontTx/>
              <a:buChar char="-"/>
            </a:pPr>
            <a:endParaRPr lang="en-US" sz="12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[CLICK] We will cover how to ensure data transfers over to the new outage such as, notes, comments, assignments, and calls.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 [CLICK] And finally, we will discuss how to bring missing device information over in to GIS.</a:t>
            </a:r>
          </a:p>
          <a:p>
            <a:pPr marL="171450" lvl="0" indent="-171450">
              <a:buFontTx/>
              <a:buChar char="-"/>
            </a:pPr>
            <a:endParaRPr lang="en-US" sz="1200" kern="1200" baseline="0" dirty="0" smtClean="0">
              <a:solidFill>
                <a:schemeClr val="tx1"/>
              </a:solidFill>
              <a:effectLst/>
              <a:latin typeface="+mn-lt"/>
              <a:ea typeface="+mn-ea"/>
              <a:cs typeface="+mn-cs"/>
            </a:endParaRPr>
          </a:p>
          <a:p>
            <a:pPr marL="0" lvl="0" indent="0">
              <a:buFontTx/>
              <a:buNone/>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2</a:t>
            </a:fld>
            <a:endParaRPr lang="en-US"/>
          </a:p>
        </p:txBody>
      </p:sp>
    </p:spTree>
    <p:extLst>
      <p:ext uri="{BB962C8B-B14F-4D97-AF65-F5344CB8AC3E}">
        <p14:creationId xmlns:p14="http://schemas.microsoft.com/office/powerpoint/2010/main" val="2089869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Now we can select {CLICK} the Breaker</a:t>
            </a:r>
            <a:r>
              <a:rPr lang="en-US" baseline="0" dirty="0" smtClean="0"/>
              <a:t> and choose to verify downstream.</a:t>
            </a:r>
          </a:p>
          <a:p>
            <a:pPr eaLnBrk="1" hangingPunct="1">
              <a:defRPr/>
            </a:pPr>
            <a:endParaRPr lang="en-US" baseline="0" dirty="0" smtClean="0"/>
          </a:p>
          <a:p>
            <a:pPr marL="171450" indent="-171450" eaLnBrk="1" hangingPunct="1">
              <a:buFontTx/>
              <a:buChar char="-"/>
              <a:defRPr/>
            </a:pPr>
            <a:r>
              <a:rPr lang="en-US" baseline="0" dirty="0" smtClean="0"/>
              <a:t>[CLICK] This is our Breaker that we will select.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[CLICK] To select Push Downstream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[CLICK] and then Verify </a:t>
            </a:r>
            <a:endParaRPr lang="en-US" dirty="0" smtClean="0"/>
          </a:p>
          <a:p>
            <a:pPr marL="171450" indent="-171450"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20</a:t>
            </a:fld>
            <a:endParaRPr lang="en-US"/>
          </a:p>
        </p:txBody>
      </p:sp>
    </p:spTree>
    <p:extLst>
      <p:ext uri="{BB962C8B-B14F-4D97-AF65-F5344CB8AC3E}">
        <p14:creationId xmlns:p14="http://schemas.microsoft.com/office/powerpoint/2010/main" val="3216468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As you can see once the {CLICK} Verify happens we now have three cases…</a:t>
            </a:r>
          </a:p>
          <a:p>
            <a:pPr eaLnBrk="1" hangingPunct="1">
              <a:defRPr/>
            </a:pPr>
            <a:endParaRPr lang="en-US" baseline="0" dirty="0" smtClean="0"/>
          </a:p>
          <a:p>
            <a:pPr eaLnBrk="1" hangingPunct="1">
              <a:defRPr/>
            </a:pPr>
            <a:r>
              <a:rPr lang="en-US" baseline="0" dirty="0" smtClean="0"/>
              <a:t>- {CLICK} Two downstream and…one </a:t>
            </a:r>
          </a:p>
          <a:p>
            <a:pPr eaLnBrk="1" hangingPunct="1">
              <a:defRPr/>
            </a:pPr>
            <a:endParaRPr lang="en-US" baseline="0" dirty="0" smtClean="0"/>
          </a:p>
          <a:p>
            <a:pPr eaLnBrk="1" hangingPunct="1">
              <a:defRPr/>
            </a:pPr>
            <a:r>
              <a:rPr lang="en-US" baseline="0" dirty="0" smtClean="0"/>
              <a:t>Which is what we want on the </a:t>
            </a:r>
            <a:r>
              <a:rPr lang="en-US" baseline="0" dirty="0" err="1" smtClean="0"/>
              <a:t>Recloser</a:t>
            </a:r>
            <a:r>
              <a:rPr lang="en-US" baseline="0" dirty="0" smtClean="0"/>
              <a:t> here…</a:t>
            </a:r>
          </a:p>
          <a:p>
            <a:pPr eaLnBrk="1" hangingPunct="1">
              <a:defRPr/>
            </a:pPr>
            <a:endParaRPr lang="en-US" baseline="0" dirty="0" smtClean="0"/>
          </a:p>
          <a:p>
            <a:pPr eaLnBrk="1" hangingPunct="1">
              <a:defRPr/>
            </a:pPr>
            <a:r>
              <a:rPr lang="en-US" baseline="0" dirty="0" smtClean="0"/>
              <a:t>-{CLICK}</a:t>
            </a:r>
          </a:p>
          <a:p>
            <a:pPr eaLnBrk="1" hangingPunct="1">
              <a:defRPr/>
            </a:pPr>
            <a:endParaRPr lang="en-US" baseline="0" dirty="0" smtClean="0"/>
          </a:p>
          <a:p>
            <a:pPr eaLnBrk="1" hangingPunct="1">
              <a:defRPr/>
            </a:pPr>
            <a:r>
              <a:rPr lang="en-US" baseline="0" dirty="0" smtClean="0"/>
              <a:t>This means we need to take these cases back up partially to get to the </a:t>
            </a:r>
            <a:r>
              <a:rPr lang="en-US" baseline="0" dirty="0" err="1" smtClean="0"/>
              <a:t>Recloser</a:t>
            </a:r>
            <a:r>
              <a:rPr lang="en-US" baseline="0" dirty="0" smtClean="0"/>
              <a:t>.</a:t>
            </a:r>
          </a:p>
          <a:p>
            <a:pPr eaLnBrk="1" hangingPunct="1">
              <a:defRPr/>
            </a:pPr>
            <a:endParaRPr lang="en-US" baseline="0" dirty="0" smtClean="0"/>
          </a:p>
          <a:p>
            <a:pPr eaLnBrk="1" hangingPunct="1">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21</a:t>
            </a:fld>
            <a:endParaRPr lang="en-US"/>
          </a:p>
        </p:txBody>
      </p:sp>
    </p:spTree>
    <p:extLst>
      <p:ext uri="{BB962C8B-B14F-4D97-AF65-F5344CB8AC3E}">
        <p14:creationId xmlns:p14="http://schemas.microsoft.com/office/powerpoint/2010/main" val="2067327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The easiest way to do this is to open</a:t>
            </a:r>
            <a:r>
              <a:rPr lang="en-US" baseline="0" dirty="0" smtClean="0"/>
              <a:t> the {CLICK} Case at the </a:t>
            </a:r>
            <a:r>
              <a:rPr lang="en-US" baseline="0" dirty="0" err="1" smtClean="0"/>
              <a:t>Recloser</a:t>
            </a:r>
            <a:r>
              <a:rPr lang="en-US" baseline="0" dirty="0" smtClean="0"/>
              <a:t> and set the phase to AC in order to capture the downline C phase cases in to the </a:t>
            </a:r>
            <a:r>
              <a:rPr lang="en-US" baseline="0" dirty="0" err="1" smtClean="0"/>
              <a:t>Recloser</a:t>
            </a:r>
            <a:r>
              <a:rPr lang="en-US" baseline="0" dirty="0" smtClean="0"/>
              <a:t> A phase.  </a:t>
            </a:r>
          </a:p>
          <a:p>
            <a:pPr eaLnBrk="1" hangingPunct="1">
              <a:defRPr/>
            </a:pPr>
            <a:endParaRPr lang="en-US" baseline="0" dirty="0" smtClean="0"/>
          </a:p>
          <a:p>
            <a:pPr eaLnBrk="1" hangingPunct="1">
              <a:defRPr/>
            </a:pPr>
            <a:r>
              <a:rPr lang="en-US" baseline="0" dirty="0" smtClean="0"/>
              <a:t>Here we can see how to do this.  [CLICK] Once we change the Phase here and confirm….</a:t>
            </a:r>
          </a:p>
          <a:p>
            <a:pPr eaLnBrk="1" hangingPunct="1">
              <a:defRPr/>
            </a:pPr>
            <a:endParaRPr lang="en-US" baseline="0" dirty="0" smtClean="0"/>
          </a:p>
          <a:p>
            <a:pPr eaLnBrk="1" hangingPunct="1">
              <a:defRPr/>
            </a:pPr>
            <a:r>
              <a:rPr lang="en-US" baseline="0" dirty="0" smtClean="0"/>
              <a:t>{CLICK} We get the Merge pop-up where we will want to Accept and delete the other two cases.</a:t>
            </a:r>
          </a:p>
          <a:p>
            <a:pPr eaLnBrk="1" hangingPunct="1">
              <a:defRPr/>
            </a:pPr>
            <a:endParaRPr lang="en-US" baseline="0" dirty="0" smtClean="0"/>
          </a:p>
          <a:p>
            <a:pPr eaLnBrk="1" hangingPunct="1">
              <a:defRPr/>
            </a:pPr>
            <a:endParaRPr lang="en-US" baseline="0" dirty="0" smtClean="0"/>
          </a:p>
          <a:p>
            <a:pPr eaLnBrk="1" hangingPunct="1">
              <a:defRPr/>
            </a:pPr>
            <a:endParaRPr lang="en-US" baseline="0" dirty="0" smtClean="0"/>
          </a:p>
          <a:p>
            <a:pPr eaLnBrk="1" hangingPunct="1">
              <a:defRPr/>
            </a:pPr>
            <a:endParaRPr lang="en-US" baseline="0" dirty="0" smtClean="0"/>
          </a:p>
          <a:p>
            <a:pPr eaLnBrk="1" hangingPunct="1">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22</a:t>
            </a:fld>
            <a:endParaRPr lang="en-US"/>
          </a:p>
        </p:txBody>
      </p:sp>
    </p:spTree>
    <p:extLst>
      <p:ext uri="{BB962C8B-B14F-4D97-AF65-F5344CB8AC3E}">
        <p14:creationId xmlns:p14="http://schemas.microsoft.com/office/powerpoint/2010/main" val="44348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{CLICK} Now we can see that after the merge we have a </a:t>
            </a:r>
            <a:r>
              <a:rPr lang="en-US" dirty="0" err="1" smtClean="0"/>
              <a:t>Recloser</a:t>
            </a:r>
            <a:r>
              <a:rPr lang="en-US" dirty="0" smtClean="0"/>
              <a:t> Case that is Confirmed.</a:t>
            </a:r>
          </a:p>
          <a:p>
            <a:pPr eaLnBrk="1" hangingPunct="1">
              <a:defRPr/>
            </a:pPr>
            <a:endParaRPr lang="en-US" baseline="0" dirty="0" smtClean="0"/>
          </a:p>
          <a:p>
            <a:pPr eaLnBrk="1" hangingPunct="1">
              <a:defRPr/>
            </a:pPr>
            <a:endParaRPr lang="en-US" baseline="0" dirty="0" smtClean="0"/>
          </a:p>
          <a:p>
            <a:pPr eaLnBrk="1" hangingPunct="1">
              <a:defRPr/>
            </a:pPr>
            <a:endParaRPr lang="en-US" baseline="0" dirty="0" smtClean="0"/>
          </a:p>
          <a:p>
            <a:pPr eaLnBrk="1" hangingPunct="1">
              <a:defRPr/>
            </a:pPr>
            <a:endParaRPr lang="en-US" baseline="0" dirty="0" smtClean="0"/>
          </a:p>
          <a:p>
            <a:pPr eaLnBrk="1" hangingPunct="1">
              <a:defRPr/>
            </a:pPr>
            <a:endParaRPr lang="en-US" baseline="0" dirty="0" smtClean="0"/>
          </a:p>
          <a:p>
            <a:pPr eaLnBrk="1" hangingPunct="1">
              <a:defRPr/>
            </a:pPr>
            <a:endParaRPr lang="en-US" baseline="0" dirty="0" smtClean="0"/>
          </a:p>
          <a:p>
            <a:pPr eaLnBrk="1" hangingPunct="1">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23</a:t>
            </a:fld>
            <a:endParaRPr lang="en-US"/>
          </a:p>
        </p:txBody>
      </p:sp>
    </p:spTree>
    <p:extLst>
      <p:ext uri="{BB962C8B-B14F-4D97-AF65-F5344CB8AC3E}">
        <p14:creationId xmlns:p14="http://schemas.microsoft.com/office/powerpoint/2010/main" val="2784924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We will want to make sure and take special care when using the techniques that our data is transferred from an originating case and makes it all the way to the final case.  We can make these transfers happen by using the following processes:</a:t>
            </a:r>
          </a:p>
          <a:p>
            <a:pPr eaLnBrk="1" hangingPunct="1">
              <a:defRPr/>
            </a:pPr>
            <a:endParaRPr lang="en-US" dirty="0" smtClean="0"/>
          </a:p>
          <a:p>
            <a:pPr eaLnBrk="1" hangingPunct="1">
              <a:defRPr/>
            </a:pPr>
            <a:r>
              <a:rPr lang="en-US" dirty="0" smtClean="0"/>
              <a:t>-   {CLICK} You</a:t>
            </a:r>
            <a:r>
              <a:rPr lang="en-US" baseline="0" dirty="0" smtClean="0"/>
              <a:t> will need to do some pre-planning especially during a large outage but you will want to set the Verify Good Time to a reasonable time-frame in order to keep the outage Case where you place it.  During normal operations the standard is 15-20 minutes but in a major outage you could have this set to 24-48 hours or more while devices get back on-line.</a:t>
            </a:r>
            <a:endParaRPr lang="en-US" dirty="0" smtClean="0"/>
          </a:p>
          <a:p>
            <a:pPr marL="171450" indent="-171450" eaLnBrk="1" hangingPunct="1">
              <a:buFontTx/>
              <a:buChar char="-"/>
              <a:defRPr/>
            </a:pPr>
            <a:r>
              <a:rPr lang="en-US" dirty="0" smtClean="0"/>
              <a:t>[CLICK] Copy and Paste should be used whenever we are having to build an entirely new case and deleting the originating case. </a:t>
            </a:r>
          </a:p>
          <a:p>
            <a:pPr marL="171450" indent="-171450" eaLnBrk="1" hangingPunct="1">
              <a:buFontTx/>
              <a:buChar char="-"/>
              <a:defRPr/>
            </a:pPr>
            <a:r>
              <a:rPr lang="en-US" dirty="0" smtClean="0"/>
              <a:t>[CLICK] Merge can be used when we have in-line cases and are</a:t>
            </a:r>
            <a:r>
              <a:rPr lang="en-US" baseline="0" dirty="0" smtClean="0"/>
              <a:t> presented the merge option.</a:t>
            </a:r>
          </a:p>
          <a:p>
            <a:pPr marL="171450" indent="-171450" eaLnBrk="1" hangingPunct="1">
              <a:buFontTx/>
              <a:buChar char="-"/>
              <a:defRPr/>
            </a:pPr>
            <a:r>
              <a:rPr lang="en-US" baseline="0" dirty="0" smtClean="0"/>
              <a:t>[CLICK] Finally, make sure that you double-check each and every data point so that you do not loose any information.</a:t>
            </a:r>
          </a:p>
          <a:p>
            <a:pPr marL="171450" indent="-171450" eaLnBrk="1" hangingPunct="1">
              <a:buFontTx/>
              <a:buChar char="-"/>
              <a:defRPr/>
            </a:pPr>
            <a:endParaRPr lang="en-US" baseline="0" dirty="0" smtClean="0"/>
          </a:p>
          <a:p>
            <a:pPr marL="171450" indent="-171450"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24</a:t>
            </a:fld>
            <a:endParaRPr lang="en-US"/>
          </a:p>
        </p:txBody>
      </p:sp>
    </p:spTree>
    <p:extLst>
      <p:ext uri="{BB962C8B-B14F-4D97-AF65-F5344CB8AC3E}">
        <p14:creationId xmlns:p14="http://schemas.microsoft.com/office/powerpoint/2010/main" val="1866130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Because OMS and GIS are two separate databases we cannot have a direct link going back from one to the other.  But there are times that OMS dispatchers receive information for missing devices, wrong phasing, wrong ID, etc..  We have the missing device report but it requires a more of an after-action style of getting the data to OMS.  There has to be a better, more real-time way that doesn’t require a lot of manual effort.  </a:t>
            </a:r>
          </a:p>
          <a:p>
            <a:pPr eaLnBrk="1" hangingPunct="1">
              <a:defRPr/>
            </a:pPr>
            <a:endParaRPr lang="en-US" dirty="0" smtClean="0"/>
          </a:p>
          <a:p>
            <a:pPr eaLnBrk="1" hangingPunct="1">
              <a:defRPr/>
            </a:pPr>
            <a:r>
              <a:rPr lang="en-US" dirty="0" smtClean="0"/>
              <a:t>Enter Notes to GIS.  </a:t>
            </a:r>
          </a:p>
          <a:p>
            <a:pPr eaLnBrk="1" hangingPunct="1">
              <a:defRPr/>
            </a:pPr>
            <a:endParaRPr lang="en-US" dirty="0" smtClean="0"/>
          </a:p>
          <a:p>
            <a:pPr marL="171450" indent="-171450" eaLnBrk="1" hangingPunct="1">
              <a:buFontTx/>
              <a:buChar char="-"/>
              <a:defRPr/>
            </a:pPr>
            <a:r>
              <a:rPr lang="en-US" dirty="0" smtClean="0"/>
              <a:t>[CLICK] Within every install of OMS Server buried deep inside Postgres within the views is a simple table view called </a:t>
            </a:r>
            <a:r>
              <a:rPr lang="en-US" dirty="0" err="1" smtClean="0"/>
              <a:t>outagenotes</a:t>
            </a:r>
            <a:r>
              <a:rPr lang="en-US" dirty="0" smtClean="0"/>
              <a:t>.  This view contains all of the active notes added to the OMS system along with an X/Y coordinate pair.  </a:t>
            </a:r>
          </a:p>
          <a:p>
            <a:pPr marL="171450" indent="-171450" eaLnBrk="1" hangingPunct="1">
              <a:buFontTx/>
              <a:buChar char="-"/>
              <a:defRPr/>
            </a:pPr>
            <a:r>
              <a:rPr lang="en-US" dirty="0" smtClean="0"/>
              <a:t>[CLICK] In OMS within the Map tab we can select the Notes tool and add a map anywhere on the map.  Here I added a Mapping note assigned to Operations and identified a missing Fuse at Pole Number 123456789.  I should note that out of the box OMS does NOT have a setting for Note Type of Mapping but OMS Support can get this set up for you, just call any of us.</a:t>
            </a:r>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25</a:t>
            </a:fld>
            <a:endParaRPr lang="en-US"/>
          </a:p>
        </p:txBody>
      </p:sp>
    </p:spTree>
    <p:extLst>
      <p:ext uri="{BB962C8B-B14F-4D97-AF65-F5344CB8AC3E}">
        <p14:creationId xmlns:p14="http://schemas.microsoft.com/office/powerpoint/2010/main" val="3939788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Within GIS we simply set up an ODBC connection to pull in the view </a:t>
            </a:r>
            <a:r>
              <a:rPr lang="en-US" dirty="0" err="1" smtClean="0"/>
              <a:t>outagenotes</a:t>
            </a:r>
            <a:r>
              <a:rPr lang="en-US" dirty="0" smtClean="0"/>
              <a:t> as an X/Y event layer that will automatically update inside of GIS when a dispatcher makes changes within OMS.  In order to set this up you will need to set up an ODBC connection on your mapping computer in order to talk to the Postgres Database and the following requirements must be met and these steps will need to be taken:</a:t>
            </a:r>
          </a:p>
          <a:p>
            <a:pPr eaLnBrk="1" hangingPunct="1">
              <a:defRPr/>
            </a:pPr>
            <a:endParaRPr lang="en-US" dirty="0" smtClean="0"/>
          </a:p>
          <a:p>
            <a:pPr eaLnBrk="1" hangingPunct="1">
              <a:defRPr/>
            </a:pPr>
            <a:endParaRPr lang="en-US" dirty="0" smtClean="0"/>
          </a:p>
          <a:p>
            <a:pPr marL="171450" indent="-171450" eaLnBrk="1" hangingPunct="1">
              <a:buFontTx/>
              <a:buChar char="-"/>
              <a:defRPr/>
            </a:pPr>
            <a:r>
              <a:rPr lang="en-US" dirty="0" smtClean="0"/>
              <a:t>[CLICK] Open Database Connectivity (</a:t>
            </a:r>
            <a:r>
              <a:rPr lang="en-US" b="1" dirty="0" smtClean="0"/>
              <a:t>ODBC</a:t>
            </a:r>
            <a:r>
              <a:rPr lang="en-US" dirty="0" smtClean="0"/>
              <a:t>) is an open standard application programming interface (API) for accessing a database. By using </a:t>
            </a:r>
            <a:r>
              <a:rPr lang="en-US" b="1" dirty="0" smtClean="0"/>
              <a:t>ODBC</a:t>
            </a:r>
            <a:r>
              <a:rPr lang="en-US" dirty="0" smtClean="0"/>
              <a:t> statements in a program, you can access files in a number of different databases, including Access, dBase, DB2, Excel, and Text but in our specific case it will be Postgres.  </a:t>
            </a:r>
          </a:p>
          <a:p>
            <a:pPr marL="171450" indent="-171450" eaLnBrk="1" hangingPunct="1">
              <a:buFontTx/>
              <a:buChar char="-"/>
              <a:defRPr/>
            </a:pPr>
            <a:r>
              <a:rPr lang="en-US" dirty="0" smtClean="0"/>
              <a:t>[CLICK] You can find the driver located at on your OMS Server under the Deployment folder in the Postgres folder.  The driver used will need to be compatible with the version od Postgres running at your coop.  Since we have clients from may years ago up until as late as next week, there could be </a:t>
            </a:r>
            <a:r>
              <a:rPr lang="en-US" dirty="0" err="1" smtClean="0"/>
              <a:t>descepancies</a:t>
            </a:r>
            <a:r>
              <a:rPr lang="en-US" dirty="0" smtClean="0"/>
              <a:t> in versioning and it would be best to give us a call at OMS support and allow a day’s headway for us to </a:t>
            </a:r>
            <a:r>
              <a:rPr lang="en-US" dirty="0" err="1" smtClean="0"/>
              <a:t>allign</a:t>
            </a:r>
            <a:r>
              <a:rPr lang="en-US" dirty="0" smtClean="0"/>
              <a:t> the needed resources and verify compatibility. </a:t>
            </a:r>
          </a:p>
          <a:p>
            <a:pPr marL="171450" indent="-171450" eaLnBrk="1" hangingPunct="1">
              <a:buFontTx/>
              <a:buChar char="-"/>
              <a:defRPr/>
            </a:pPr>
            <a:r>
              <a:rPr lang="en-US" dirty="0" smtClean="0"/>
              <a:t>[CLICK] If there are two drivers located there one will be a 32bit and the other will be a 64 bit.  Because ESRI ArcMap and </a:t>
            </a:r>
            <a:r>
              <a:rPr lang="en-US" dirty="0" err="1" smtClean="0"/>
              <a:t>ArcEngine</a:t>
            </a:r>
            <a:r>
              <a:rPr lang="en-US" dirty="0" smtClean="0"/>
              <a:t> runs in a 32 bit environment you will need to install the 32 bit version.  The 64 bit version is for </a:t>
            </a:r>
            <a:r>
              <a:rPr lang="en-US" dirty="0" err="1" smtClean="0"/>
              <a:t>ArcServer</a:t>
            </a:r>
            <a:r>
              <a:rPr lang="en-US" dirty="0" smtClean="0"/>
              <a:t> and will not play a part in this process.</a:t>
            </a:r>
          </a:p>
          <a:p>
            <a:pPr marL="171450" indent="-171450" eaLnBrk="1" hangingPunct="1">
              <a:buFontTx/>
              <a:buChar char="-"/>
              <a:defRPr/>
            </a:pPr>
            <a:r>
              <a:rPr lang="en-US" dirty="0" smtClean="0"/>
              <a:t>[CLICK] You will follow the install defaults and it should only take a few seconds to finish the install.</a:t>
            </a:r>
          </a:p>
          <a:p>
            <a:pPr marL="171450" indent="-171450"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26</a:t>
            </a:fld>
            <a:endParaRPr lang="en-US"/>
          </a:p>
        </p:txBody>
      </p:sp>
    </p:spTree>
    <p:extLst>
      <p:ext uri="{BB962C8B-B14F-4D97-AF65-F5344CB8AC3E}">
        <p14:creationId xmlns:p14="http://schemas.microsoft.com/office/powerpoint/2010/main" val="2971358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Next, we will need to install</a:t>
            </a:r>
            <a:r>
              <a:rPr lang="en-US" baseline="0" dirty="0" smtClean="0"/>
              <a:t> a few drivers for the ESRI connection to Postgres.  &lt;&lt;click&gt;&gt;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Navigate to the Deployment file share on your OMS server and check within the ESRI directory. &lt;&lt;click&gt;&gt;</a:t>
            </a:r>
          </a:p>
          <a:p>
            <a:pPr eaLnBrk="1" hangingPunct="1">
              <a:defRPr/>
            </a:pPr>
            <a:r>
              <a:rPr lang="en-US" baseline="0" dirty="0" smtClean="0"/>
              <a:t>There should be a directory called “DLLs for ESRI Connection to Postgres”.  You will look for the DLL’s in the 32-bit folder.</a:t>
            </a:r>
          </a:p>
          <a:p>
            <a:pPr eaLnBrk="1" hangingPunct="1">
              <a:defRPr/>
            </a:pPr>
            <a:r>
              <a:rPr lang="en-US" baseline="0" dirty="0" smtClean="0"/>
              <a:t>&lt;&lt;click&gt;&gt;</a:t>
            </a:r>
          </a:p>
          <a:p>
            <a:pPr eaLnBrk="1" hangingPunct="1">
              <a:defRPr/>
            </a:pPr>
            <a:r>
              <a:rPr lang="en-US" baseline="0" dirty="0" smtClean="0"/>
              <a:t>Copy and paste the 5 .</a:t>
            </a:r>
            <a:r>
              <a:rPr lang="en-US" baseline="0" dirty="0" err="1" smtClean="0"/>
              <a:t>dll’s</a:t>
            </a:r>
            <a:r>
              <a:rPr lang="en-US" baseline="0" dirty="0" smtClean="0"/>
              <a:t> from that folder into your ArcGIS Bin directory on your local machine.</a:t>
            </a:r>
          </a:p>
          <a:p>
            <a:pPr eaLnBrk="1" hangingPunct="1">
              <a:defRPr/>
            </a:pPr>
            <a:r>
              <a:rPr lang="en-US" baseline="0" dirty="0" smtClean="0"/>
              <a:t>&lt;&lt;click&gt;&gt; </a:t>
            </a:r>
          </a:p>
          <a:p>
            <a:pPr eaLnBrk="1" hangingPunct="1">
              <a:defRPr/>
            </a:pPr>
            <a:r>
              <a:rPr lang="en-US" baseline="0" dirty="0" smtClean="0"/>
              <a:t>That directory usually looks something like this.</a:t>
            </a:r>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27</a:t>
            </a:fld>
            <a:endParaRPr lang="en-US"/>
          </a:p>
        </p:txBody>
      </p:sp>
    </p:spTree>
    <p:extLst>
      <p:ext uri="{BB962C8B-B14F-4D97-AF65-F5344CB8AC3E}">
        <p14:creationId xmlns:p14="http://schemas.microsoft.com/office/powerpoint/2010/main" val="2231679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Once the Postgres ODBC driver is installed on your local mapping computer we can continue to set up the connection to Postgres.  </a:t>
            </a:r>
          </a:p>
          <a:p>
            <a:pPr eaLnBrk="1" hangingPunct="1">
              <a:defRPr/>
            </a:pPr>
            <a:endParaRPr lang="en-US" dirty="0" smtClean="0"/>
          </a:p>
          <a:p>
            <a:pPr marL="171450" indent="-171450" eaLnBrk="1" hangingPunct="1">
              <a:buFontTx/>
              <a:buChar char="-"/>
              <a:defRPr/>
            </a:pPr>
            <a:r>
              <a:rPr lang="en-US" dirty="0" smtClean="0"/>
              <a:t>We will open windows explorer and [CLICK] navigate to the C:\Windows\SysWOW64 folder and then find</a:t>
            </a:r>
          </a:p>
          <a:p>
            <a:pPr marL="171450" indent="-171450" eaLnBrk="1" hangingPunct="1">
              <a:buFontTx/>
              <a:buChar char="-"/>
              <a:defRPr/>
            </a:pPr>
            <a:r>
              <a:rPr lang="en-US" dirty="0" smtClean="0"/>
              <a:t>[CLICK] the odbcad32 application, this this is the 32 bit ODBC driver.  If you use the control panel to access the ODBC setup you will not see your Postgres option because that setup is for 64 bit drivers not the 32 bit drivers we must use here as we have already discussed.</a:t>
            </a:r>
          </a:p>
          <a:p>
            <a:pPr marL="171450" indent="-171450" eaLnBrk="1" hangingPunct="1">
              <a:buFontTx/>
              <a:buChar char="-"/>
              <a:defRPr/>
            </a:pPr>
            <a:r>
              <a:rPr lang="en-US" dirty="0" smtClean="0"/>
              <a:t>[CLICK] Here we can see where we have navigated to the Syswow64 folder and found the odbccad32 application and opened it.  Further we are on the System DSN tab to set this connection up as it will allow everyone who logs on to this computer with a valid set of credentials to access the ODBC connection, this is important and you do not want to miss this step.</a:t>
            </a:r>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28</a:t>
            </a:fld>
            <a:endParaRPr lang="en-US"/>
          </a:p>
        </p:txBody>
      </p:sp>
    </p:spTree>
    <p:extLst>
      <p:ext uri="{BB962C8B-B14F-4D97-AF65-F5344CB8AC3E}">
        <p14:creationId xmlns:p14="http://schemas.microsoft.com/office/powerpoint/2010/main" val="181701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Once we have the ODBC setup application open and ensure that we are on the DSN tab we will….</a:t>
            </a:r>
          </a:p>
          <a:p>
            <a:pPr eaLnBrk="1" hangingPunct="1">
              <a:defRPr/>
            </a:pPr>
            <a:endParaRPr lang="en-US" dirty="0" smtClean="0"/>
          </a:p>
          <a:p>
            <a:pPr marL="171450" indent="-171450" eaLnBrk="1" hangingPunct="1">
              <a:buFontTx/>
              <a:buChar char="-"/>
              <a:defRPr/>
            </a:pPr>
            <a:r>
              <a:rPr lang="en-US" dirty="0" smtClean="0"/>
              <a:t>[CLICK] click on the ADD button in order to create a new data source</a:t>
            </a:r>
          </a:p>
          <a:p>
            <a:pPr marL="171450" indent="-171450" eaLnBrk="1" hangingPunct="1">
              <a:buFontTx/>
              <a:buChar char="-"/>
              <a:defRPr/>
            </a:pPr>
            <a:r>
              <a:rPr lang="en-US" dirty="0" smtClean="0"/>
              <a:t>[CLICK] this will open the Create New Data Source dialog where we will…</a:t>
            </a:r>
          </a:p>
          <a:p>
            <a:pPr marL="171450" indent="-171450" eaLnBrk="1" hangingPunct="1">
              <a:buFontTx/>
              <a:buChar char="-"/>
              <a:defRPr/>
            </a:pPr>
            <a:r>
              <a:rPr lang="en-US" dirty="0" smtClean="0"/>
              <a:t>[CLICK] scroll down to the </a:t>
            </a:r>
            <a:r>
              <a:rPr lang="en-US" dirty="0" err="1" smtClean="0"/>
              <a:t>PostgresSQL</a:t>
            </a:r>
            <a:r>
              <a:rPr lang="en-US" dirty="0" smtClean="0"/>
              <a:t> Unicode driver </a:t>
            </a:r>
          </a:p>
          <a:p>
            <a:pPr marL="171450" indent="-171450" eaLnBrk="1" hangingPunct="1">
              <a:buFontTx/>
              <a:buChar char="-"/>
              <a:defRPr/>
            </a:pPr>
            <a:r>
              <a:rPr lang="en-US" dirty="0" smtClean="0"/>
              <a:t>[CLICK] and click on the Finish button which will….</a:t>
            </a:r>
          </a:p>
          <a:p>
            <a:pPr marL="171450" indent="-171450" eaLnBrk="1" hangingPunct="1">
              <a:buFontTx/>
              <a:buChar char="-"/>
              <a:defRPr/>
            </a:pPr>
            <a:r>
              <a:rPr lang="en-US" dirty="0" smtClean="0"/>
              <a:t>[CLICK] open the connection information dialog where we will enter:</a:t>
            </a:r>
          </a:p>
          <a:p>
            <a:pPr marL="628650" lvl="1" indent="-171450" eaLnBrk="1" hangingPunct="1">
              <a:buFontTx/>
              <a:buChar char="-"/>
              <a:defRPr/>
            </a:pPr>
            <a:r>
              <a:rPr lang="en-US" dirty="0" smtClean="0"/>
              <a:t>[CLICK] Database name of your </a:t>
            </a:r>
            <a:r>
              <a:rPr lang="en-US" dirty="0" err="1" smtClean="0"/>
              <a:t>postgres</a:t>
            </a:r>
            <a:r>
              <a:rPr lang="en-US" dirty="0" smtClean="0"/>
              <a:t> OMS database, usually this is three letter designation of your utility name, a dash, and ‘oms’.  Please note this will always be all lower case with no spaces.</a:t>
            </a:r>
          </a:p>
          <a:p>
            <a:pPr marL="628650" lvl="1" indent="-171450" eaLnBrk="1" hangingPunct="1">
              <a:buFontTx/>
              <a:buChar char="-"/>
              <a:defRPr/>
            </a:pPr>
            <a:r>
              <a:rPr lang="en-US" dirty="0" smtClean="0"/>
              <a:t>[CLICK] Next we will enter the OMS server name or the IP address of this server </a:t>
            </a:r>
          </a:p>
          <a:p>
            <a:pPr marL="628650" lvl="1" indent="-171450" eaLnBrk="1" hangingPunct="1">
              <a:buFontTx/>
              <a:buChar char="-"/>
              <a:defRPr/>
            </a:pPr>
            <a:r>
              <a:rPr lang="en-US" dirty="0" smtClean="0"/>
              <a:t>[CLICK] Rounding out the setup we have the user name of the </a:t>
            </a:r>
            <a:r>
              <a:rPr lang="en-US" dirty="0" err="1" smtClean="0"/>
              <a:t>postgres</a:t>
            </a:r>
            <a:r>
              <a:rPr lang="en-US" dirty="0" smtClean="0"/>
              <a:t> login</a:t>
            </a:r>
          </a:p>
          <a:p>
            <a:pPr marL="628650" lvl="1" indent="-171450" eaLnBrk="1" hangingPunct="1">
              <a:buFontTx/>
              <a:buChar char="-"/>
              <a:defRPr/>
            </a:pPr>
            <a:r>
              <a:rPr lang="en-US" dirty="0" smtClean="0"/>
              <a:t>[CLICK] And the password of the </a:t>
            </a:r>
            <a:r>
              <a:rPr lang="en-US" dirty="0" err="1" smtClean="0"/>
              <a:t>postgres</a:t>
            </a:r>
            <a:r>
              <a:rPr lang="en-US" dirty="0" smtClean="0"/>
              <a:t> login.  If you need any of this information you can contact OMS support and we can gather this for you.</a:t>
            </a:r>
          </a:p>
          <a:p>
            <a:pPr marL="628650" lvl="1" indent="-171450" eaLnBrk="1" hangingPunct="1">
              <a:buFontTx/>
              <a:buChar char="-"/>
              <a:defRPr/>
            </a:pPr>
            <a:r>
              <a:rPr lang="en-US" dirty="0" smtClean="0"/>
              <a:t>[CLICK] Now we will test the connection to ensure we have the data entered correctly and….</a:t>
            </a:r>
          </a:p>
          <a:p>
            <a:pPr marL="628650" lvl="1" indent="-171450" eaLnBrk="1" hangingPunct="1">
              <a:buFontTx/>
              <a:buChar char="-"/>
              <a:defRPr/>
            </a:pPr>
            <a:r>
              <a:rPr lang="en-US" dirty="0" smtClean="0"/>
              <a:t>[CLICK] finally, we click the SAVE button to commit our changes</a:t>
            </a:r>
          </a:p>
          <a:p>
            <a:pPr marL="628650" lvl="1" indent="-171450" eaLnBrk="1" hangingPunct="1">
              <a:buFontTx/>
              <a:buChar char="-"/>
              <a:defRPr/>
            </a:pPr>
            <a:endParaRPr lang="en-US" dirty="0" smtClean="0"/>
          </a:p>
          <a:p>
            <a:pPr marL="628650" lvl="1" indent="-171450" eaLnBrk="1" hangingPunct="1">
              <a:buFontTx/>
              <a:buChar char="-"/>
              <a:defRPr/>
            </a:pPr>
            <a:endParaRPr lang="en-US" dirty="0" smtClean="0"/>
          </a:p>
          <a:p>
            <a:pPr marL="628650" lvl="1" indent="-171450"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29</a:t>
            </a:fld>
            <a:endParaRPr lang="en-US"/>
          </a:p>
        </p:txBody>
      </p:sp>
    </p:spTree>
    <p:extLst>
      <p:ext uri="{BB962C8B-B14F-4D97-AF65-F5344CB8AC3E}">
        <p14:creationId xmlns:p14="http://schemas.microsoft.com/office/powerpoint/2010/main" val="3106543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We all know this guy, good</a:t>
            </a:r>
            <a:r>
              <a:rPr lang="en-US" baseline="0" dirty="0" smtClean="0"/>
              <a:t> ole’ Charlie Brown, always striking out.  Sometimes, even in OMS we can strike out let’s see what we can do about it if it happens to us.</a:t>
            </a:r>
          </a:p>
          <a:p>
            <a:pPr eaLnBrk="1" hangingPunct="1">
              <a:defRPr/>
            </a:pPr>
            <a:endParaRPr lang="en-US" baseline="0" dirty="0" smtClean="0"/>
          </a:p>
          <a:p>
            <a:pPr eaLnBrk="1" hangingPunct="1">
              <a:defRPr/>
            </a:pPr>
            <a:r>
              <a:rPr lang="en-US" dirty="0" smtClean="0"/>
              <a:t>We can force an outage that has been predicted on an</a:t>
            </a:r>
            <a:r>
              <a:rPr lang="en-US" baseline="0" dirty="0" smtClean="0"/>
              <a:t> upstream device that has gone too far upstream due to; a missing device, erroneous calls, or a partial restore.  What do we mean by each of these scenarios?</a:t>
            </a:r>
          </a:p>
          <a:p>
            <a:pPr eaLnBrk="1" hangingPunct="1">
              <a:defRPr/>
            </a:pPr>
            <a:endParaRPr lang="en-US" baseline="0" dirty="0" smtClean="0"/>
          </a:p>
          <a:p>
            <a:pPr marL="171450" indent="-171450" eaLnBrk="1" hangingPunct="1">
              <a:buFontTx/>
              <a:buChar char="-"/>
              <a:defRPr/>
            </a:pPr>
            <a:r>
              <a:rPr lang="en-US" baseline="0" dirty="0" smtClean="0"/>
              <a:t>[CLICK] In a situation where OMS predicts too far upstream but the lineman notes that there is a device downstream actually in the field, we have what is referred to as a Missing Device.  Since OMS derives all information from your enterprise GIS system this means that GIS does not have a device that exists in the field or an update has not captured this new information.  This can be corrected but would require GIS edits and a new OMS Update which does not help you as a Dispatcher during an outage.</a:t>
            </a:r>
          </a:p>
          <a:p>
            <a:pPr marL="171450" indent="-171450" eaLnBrk="1" hangingPunct="1">
              <a:buFontTx/>
              <a:buChar char="-"/>
              <a:defRPr/>
            </a:pPr>
            <a:endParaRPr lang="en-US" baseline="0" dirty="0" smtClean="0"/>
          </a:p>
          <a:p>
            <a:pPr marL="171450" indent="-171450" eaLnBrk="1" hangingPunct="1">
              <a:buFontTx/>
              <a:buChar char="-"/>
              <a:defRPr/>
            </a:pPr>
            <a:r>
              <a:rPr lang="en-US" dirty="0" smtClean="0"/>
              <a:t>[CLICK] Erroneous Calls occur when</a:t>
            </a:r>
            <a:r>
              <a:rPr lang="en-US" baseline="0" dirty="0" smtClean="0"/>
              <a:t> a CSR or CRC or some other integration input enters a call in to OMS but it is at the wrong location.  A likely scenario would be where a call taker looks up a record for a customer but does not realize nor checks if they have multiple accounts and enters the wrong account location.  In some instances this could be the difference between Prediction Logic placing the outage on a downline Fuse and pushing it up to an OCR.  Usually, the lineman would report the discrepancy to dispatch and notify the dispatcher which device is actually out.</a:t>
            </a:r>
          </a:p>
          <a:p>
            <a:pPr marL="171450" indent="-171450" eaLnBrk="1" hangingPunct="1">
              <a:buFontTx/>
              <a:buChar char="-"/>
              <a:defRPr/>
            </a:pPr>
            <a:endParaRPr lang="en-US" dirty="0" smtClean="0"/>
          </a:p>
          <a:p>
            <a:pPr marL="171450" indent="-171450" eaLnBrk="1" hangingPunct="1">
              <a:buFontTx/>
              <a:buChar char="-"/>
              <a:defRPr/>
            </a:pPr>
            <a:r>
              <a:rPr lang="en-US" dirty="0" smtClean="0"/>
              <a:t>[CLICK] The final instance where we would want to</a:t>
            </a:r>
            <a:r>
              <a:rPr lang="en-US" baseline="0" dirty="0" smtClean="0"/>
              <a:t> push downstream manually involves a staged partial restore.  These are usually after a major outage has occurred and power is being slowly restored in the field as access to the infrastructure is available to the linemen.  This is one of the more complicated situations but with a little practice it becomes much easier to perform.</a:t>
            </a:r>
          </a:p>
          <a:p>
            <a:pPr marL="171450" indent="-171450" eaLnBrk="1" hangingPunct="1">
              <a:buFontTx/>
              <a:buChar char="-"/>
              <a:defRPr/>
            </a:pPr>
            <a:endParaRPr lang="en-US" baseline="0" dirty="0" smtClean="0"/>
          </a:p>
          <a:p>
            <a:pPr marL="171450" indent="-171450" eaLnBrk="1" hangingPunct="1">
              <a:buFontTx/>
              <a:buChar char="-"/>
              <a:defRPr/>
            </a:pPr>
            <a:r>
              <a:rPr lang="en-US" baseline="0" dirty="0" smtClean="0"/>
              <a:t>Lets break each one of these down and unpack the process required for each.</a:t>
            </a: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3</a:t>
            </a:fld>
            <a:endParaRPr lang="en-US"/>
          </a:p>
        </p:txBody>
      </p:sp>
    </p:spTree>
    <p:extLst>
      <p:ext uri="{BB962C8B-B14F-4D97-AF65-F5344CB8AC3E}">
        <p14:creationId xmlns:p14="http://schemas.microsoft.com/office/powerpoint/2010/main" val="3453285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Now that we have the ODBC connection established and tested we can open ArcGIS to our main edit map MXD.  This map is usually notated with the coop name is some incarnation and the word operations.  We just want to be sure that the MXD we open is the one that is used to edit the enterprise SDE database.  Once we establish these parameters we will:</a:t>
            </a:r>
          </a:p>
          <a:p>
            <a:pPr eaLnBrk="1" hangingPunct="1">
              <a:defRPr/>
            </a:pPr>
            <a:endParaRPr lang="en-US" dirty="0" smtClean="0"/>
          </a:p>
          <a:p>
            <a:pPr marL="171450" indent="-171450" eaLnBrk="1" hangingPunct="1">
              <a:buFontTx/>
              <a:buChar char="-"/>
              <a:defRPr/>
            </a:pPr>
            <a:r>
              <a:rPr lang="en-US" dirty="0" smtClean="0"/>
              <a:t>[CLICK] Open the Add Data dialog by clicking on the Add Data tool once we do that…</a:t>
            </a:r>
          </a:p>
          <a:p>
            <a:pPr marL="171450" indent="-171450" eaLnBrk="1" hangingPunct="1">
              <a:buFontTx/>
              <a:buChar char="-"/>
              <a:defRPr/>
            </a:pPr>
            <a:r>
              <a:rPr lang="en-US" dirty="0" smtClean="0"/>
              <a:t>[CLICK] The Add Data connection interface will pop-up where we will….</a:t>
            </a:r>
          </a:p>
          <a:p>
            <a:pPr marL="171450" indent="-171450" eaLnBrk="1" hangingPunct="1">
              <a:buFontTx/>
              <a:buChar char="-"/>
              <a:defRPr/>
            </a:pPr>
            <a:r>
              <a:rPr lang="en-US" dirty="0" smtClean="0"/>
              <a:t>[CLICK] Click on the ‘Add Database Connection” option</a:t>
            </a:r>
          </a:p>
          <a:p>
            <a:pPr marL="171450" indent="-171450" eaLnBrk="1" hangingPunct="1">
              <a:buFontTx/>
              <a:buChar char="-"/>
              <a:defRPr/>
            </a:pPr>
            <a:r>
              <a:rPr lang="en-US" dirty="0" smtClean="0"/>
              <a:t>[CLICK] And then click on the ‘Add” button</a:t>
            </a:r>
          </a:p>
          <a:p>
            <a:pPr marL="171450" indent="-171450" eaLnBrk="1" hangingPunct="1">
              <a:buFontTx/>
              <a:buChar char="-"/>
              <a:defRPr/>
            </a:pPr>
            <a:r>
              <a:rPr lang="en-US" dirty="0" smtClean="0"/>
              <a:t>[CLICK] which will bring up the Database Connection dialog where we will:</a:t>
            </a:r>
          </a:p>
          <a:p>
            <a:pPr marL="628650" lvl="1" indent="-171450" eaLnBrk="1" hangingPunct="1">
              <a:buFontTx/>
              <a:buChar char="-"/>
              <a:defRPr/>
            </a:pPr>
            <a:r>
              <a:rPr lang="en-US" dirty="0" smtClean="0"/>
              <a:t>[CLICK] Select the Database Platform, in this case we will choose </a:t>
            </a:r>
            <a:r>
              <a:rPr lang="en-US" dirty="0" err="1" smtClean="0"/>
              <a:t>PostgresSQL</a:t>
            </a:r>
            <a:r>
              <a:rPr lang="en-US" dirty="0" smtClean="0"/>
              <a:t> from the drop down list</a:t>
            </a:r>
          </a:p>
          <a:p>
            <a:pPr marL="628650" lvl="1" indent="-171450" eaLnBrk="1" hangingPunct="1">
              <a:buFontTx/>
              <a:buChar char="-"/>
              <a:defRPr/>
            </a:pPr>
            <a:r>
              <a:rPr lang="en-US" dirty="0" smtClean="0"/>
              <a:t>[CLICK] Enter the instance which is the name or IP address of your OMS Server</a:t>
            </a:r>
          </a:p>
          <a:p>
            <a:pPr marL="628650" lvl="1" indent="-171450" eaLnBrk="1" hangingPunct="1">
              <a:buFontTx/>
              <a:buChar char="-"/>
              <a:defRPr/>
            </a:pPr>
            <a:r>
              <a:rPr lang="en-US" dirty="0" smtClean="0"/>
              <a:t>[CLICK] Ensure that we have “Database Authentication” selected here</a:t>
            </a:r>
          </a:p>
          <a:p>
            <a:pPr marL="628650" lvl="1" indent="-171450" eaLnBrk="1" hangingPunct="1">
              <a:buFontTx/>
              <a:buChar char="-"/>
              <a:defRPr/>
            </a:pPr>
            <a:r>
              <a:rPr lang="en-US" dirty="0" smtClean="0"/>
              <a:t>[CLICK] Enter the Username and password for the Postgres database</a:t>
            </a:r>
          </a:p>
          <a:p>
            <a:pPr marL="628650" lvl="1" indent="-171450" eaLnBrk="1" hangingPunct="1">
              <a:buFontTx/>
              <a:buChar char="-"/>
              <a:defRPr/>
            </a:pPr>
            <a:r>
              <a:rPr lang="en-US" dirty="0" smtClean="0"/>
              <a:t>[CLICK] Select the name of the database from the drop down list</a:t>
            </a:r>
          </a:p>
          <a:p>
            <a:pPr marL="628650" lvl="1" indent="-171450" eaLnBrk="1" hangingPunct="1">
              <a:buFontTx/>
              <a:buChar char="-"/>
              <a:defRPr/>
            </a:pPr>
            <a:r>
              <a:rPr lang="en-US" dirty="0" smtClean="0"/>
              <a:t>[CLICK] And finally we will click “OK” to commit this connection</a:t>
            </a:r>
          </a:p>
          <a:p>
            <a:pPr marL="628650" lvl="1" indent="-171450" eaLnBrk="1" hangingPunct="1">
              <a:buFontTx/>
              <a:buChar char="-"/>
              <a:defRPr/>
            </a:pPr>
            <a:endParaRPr lang="en-US" dirty="0" smtClean="0"/>
          </a:p>
          <a:p>
            <a:pPr marL="171450" indent="-171450" eaLnBrk="1" hangingPunct="1">
              <a:buFontTx/>
              <a:buChar char="-"/>
              <a:defRPr/>
            </a:pPr>
            <a:endParaRPr lang="en-US" dirty="0" smtClean="0"/>
          </a:p>
          <a:p>
            <a:pPr marL="171450" indent="-171450"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30</a:t>
            </a:fld>
            <a:endParaRPr lang="en-US"/>
          </a:p>
        </p:txBody>
      </p:sp>
    </p:spTree>
    <p:extLst>
      <p:ext uri="{BB962C8B-B14F-4D97-AF65-F5344CB8AC3E}">
        <p14:creationId xmlns:p14="http://schemas.microsoft.com/office/powerpoint/2010/main" val="2848888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Let’s take a quick recap of our steps thus far; we set up and established an ODBC connection to the Postgres OMS database, then we used the Add Data interface within GIS to get connected to this Postgres database.</a:t>
            </a:r>
          </a:p>
          <a:p>
            <a:pPr eaLnBrk="1" hangingPunct="1">
              <a:defRPr/>
            </a:pPr>
            <a:endParaRPr lang="en-US" dirty="0" smtClean="0"/>
          </a:p>
          <a:p>
            <a:pPr eaLnBrk="1" hangingPunct="1">
              <a:defRPr/>
            </a:pPr>
            <a:r>
              <a:rPr lang="en-US" dirty="0" smtClean="0"/>
              <a:t>Now we need to Add the X/Y event data to the MXD, in order to do that we need to:</a:t>
            </a:r>
          </a:p>
          <a:p>
            <a:pPr marL="171450" indent="-171450" eaLnBrk="1" hangingPunct="1">
              <a:buFontTx/>
              <a:buChar char="-"/>
              <a:defRPr/>
            </a:pPr>
            <a:r>
              <a:rPr lang="en-US" dirty="0" smtClean="0"/>
              <a:t>[CLICK] click on the File menu and then</a:t>
            </a:r>
          </a:p>
          <a:p>
            <a:pPr marL="171450" indent="-171450" eaLnBrk="1" hangingPunct="1">
              <a:buFontTx/>
              <a:buChar char="-"/>
              <a:defRPr/>
            </a:pPr>
            <a:r>
              <a:rPr lang="en-US" dirty="0" smtClean="0"/>
              <a:t>[CLICK] expand the Add Data module</a:t>
            </a:r>
          </a:p>
          <a:p>
            <a:pPr marL="171450" indent="-171450" eaLnBrk="1" hangingPunct="1">
              <a:buFontTx/>
              <a:buChar char="-"/>
              <a:defRPr/>
            </a:pPr>
            <a:r>
              <a:rPr lang="en-US" dirty="0" smtClean="0"/>
              <a:t>[CLICK] so that we can access the “Add XY Data” option</a:t>
            </a:r>
          </a:p>
          <a:p>
            <a:pPr marL="171450" indent="-171450" eaLnBrk="1" hangingPunct="1">
              <a:buFontTx/>
              <a:buChar char="-"/>
              <a:defRPr/>
            </a:pPr>
            <a:endParaRPr lang="en-US" dirty="0" smtClean="0"/>
          </a:p>
          <a:p>
            <a:pPr marL="171450" indent="-171450"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31</a:t>
            </a:fld>
            <a:endParaRPr lang="en-US"/>
          </a:p>
        </p:txBody>
      </p:sp>
    </p:spTree>
    <p:extLst>
      <p:ext uri="{BB962C8B-B14F-4D97-AF65-F5344CB8AC3E}">
        <p14:creationId xmlns:p14="http://schemas.microsoft.com/office/powerpoint/2010/main" val="2934558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Once we are in the Add X/Y Data interface we have to set the parameters to view the information in the map.  These are straight forward and pretty easy to complete:</a:t>
            </a:r>
          </a:p>
          <a:p>
            <a:pPr eaLnBrk="1" hangingPunct="1">
              <a:defRPr/>
            </a:pPr>
            <a:endParaRPr lang="en-US" dirty="0" smtClean="0"/>
          </a:p>
          <a:p>
            <a:pPr eaLnBrk="1" hangingPunct="1">
              <a:defRPr/>
            </a:pPr>
            <a:r>
              <a:rPr lang="en-US" dirty="0" smtClean="0"/>
              <a:t>- [CLICK] We will use the browse button here</a:t>
            </a:r>
          </a:p>
          <a:p>
            <a:pPr marL="171450" indent="-171450" eaLnBrk="1" hangingPunct="1">
              <a:buFontTx/>
              <a:buChar char="-"/>
              <a:defRPr/>
            </a:pPr>
            <a:r>
              <a:rPr lang="en-US" dirty="0" smtClean="0"/>
              <a:t>[CLICK] to navigate to the new connection we added, in this case it is the UPIOMS connection we want.</a:t>
            </a:r>
          </a:p>
          <a:p>
            <a:pPr marL="171450" indent="-171450" eaLnBrk="1" hangingPunct="1">
              <a:buFontTx/>
              <a:buChar char="-"/>
              <a:defRPr/>
            </a:pPr>
            <a:r>
              <a:rPr lang="en-US" dirty="0" smtClean="0"/>
              <a:t>[CLICK] we will want to double-click on the connection name to be taken to the data selection interface.</a:t>
            </a:r>
          </a:p>
          <a:p>
            <a:pPr marL="171450" indent="-171450" eaLnBrk="1" hangingPunct="1">
              <a:buFontTx/>
              <a:buChar char="-"/>
              <a:defRPr/>
            </a:pPr>
            <a:r>
              <a:rPr lang="en-US" dirty="0" smtClean="0"/>
              <a:t>[CLICK] where we will navigate to the table called “xxx-</a:t>
            </a:r>
            <a:r>
              <a:rPr lang="en-US" dirty="0" err="1" smtClean="0"/>
              <a:t>oms.public.outagenotes</a:t>
            </a:r>
            <a:r>
              <a:rPr lang="en-US" dirty="0" smtClean="0"/>
              <a:t>” [CLICK] where the xxx represents your coop’s three letter designation.</a:t>
            </a:r>
          </a:p>
          <a:p>
            <a:pPr marL="171450" indent="-171450" eaLnBrk="1" hangingPunct="1">
              <a:buFontTx/>
              <a:buChar char="-"/>
              <a:defRPr/>
            </a:pPr>
            <a:r>
              <a:rPr lang="en-US" dirty="0" smtClean="0"/>
              <a:t>[CLICK] then we will click on the ADD button in order to bring this table in to the parameter in the Add X/Y Data interface.</a:t>
            </a:r>
          </a:p>
          <a:p>
            <a:pPr marL="171450" indent="-171450" eaLnBrk="1" hangingPunct="1">
              <a:buFontTx/>
              <a:buChar char="-"/>
              <a:defRPr/>
            </a:pPr>
            <a:r>
              <a:rPr lang="en-US" dirty="0" smtClean="0"/>
              <a:t>[CLICK] Then we will continue to select the X Field</a:t>
            </a:r>
          </a:p>
          <a:p>
            <a:pPr marL="171450" indent="-171450" eaLnBrk="1" hangingPunct="1">
              <a:buFontTx/>
              <a:buChar char="-"/>
              <a:defRPr/>
            </a:pPr>
            <a:r>
              <a:rPr lang="en-US" dirty="0" smtClean="0"/>
              <a:t>[CLICK] The Y Field</a:t>
            </a:r>
          </a:p>
          <a:p>
            <a:pPr marL="171450" indent="-171450" eaLnBrk="1" hangingPunct="1">
              <a:buFontTx/>
              <a:buChar char="-"/>
              <a:defRPr/>
            </a:pPr>
            <a:r>
              <a:rPr lang="en-US" dirty="0" smtClean="0"/>
              <a:t>[CLICK] we will want to double-check our coordinate system to ensure we are in the correct projection </a:t>
            </a:r>
          </a:p>
          <a:p>
            <a:pPr marL="171450" indent="-171450" eaLnBrk="1" hangingPunct="1">
              <a:buFontTx/>
              <a:buChar char="-"/>
              <a:defRPr/>
            </a:pPr>
            <a:endParaRPr lang="en-US" dirty="0" smtClean="0"/>
          </a:p>
          <a:p>
            <a:pPr eaLnBrk="1" hangingPunct="1">
              <a:defRPr/>
            </a:pPr>
            <a:r>
              <a:rPr lang="en-US" dirty="0" smtClean="0"/>
              <a:t>Assuming we did everything correctly up to this point we should see [CLICK] our specific parameters displayed as we entered them in our Add X/Y Data interface</a:t>
            </a:r>
          </a:p>
          <a:p>
            <a:pPr eaLnBrk="1" hangingPunct="1">
              <a:defRPr/>
            </a:pPr>
            <a:endParaRPr lang="en-US" dirty="0" smtClean="0"/>
          </a:p>
          <a:p>
            <a:pPr eaLnBrk="1" hangingPunct="1">
              <a:defRPr/>
            </a:pPr>
            <a:r>
              <a:rPr lang="en-US" dirty="0" smtClean="0"/>
              <a:t>[CLICK] And then we will click on the “OK” button to commit these parameters.</a:t>
            </a:r>
          </a:p>
          <a:p>
            <a:pPr eaLnBrk="1" hangingPunct="1">
              <a:defRPr/>
            </a:pPr>
            <a:endParaRPr lang="en-US" dirty="0" smtClean="0"/>
          </a:p>
          <a:p>
            <a:pPr marL="171450" indent="-171450" eaLnBrk="1" hangingPunct="1">
              <a:buFontTx/>
              <a:buChar char="-"/>
              <a:defRPr/>
            </a:pPr>
            <a:endParaRPr lang="en-US" dirty="0" smtClean="0"/>
          </a:p>
          <a:p>
            <a:pPr marL="171450" indent="-171450"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32</a:t>
            </a:fld>
            <a:endParaRPr lang="en-US"/>
          </a:p>
        </p:txBody>
      </p:sp>
    </p:spTree>
    <p:extLst>
      <p:ext uri="{BB962C8B-B14F-4D97-AF65-F5344CB8AC3E}">
        <p14:creationId xmlns:p14="http://schemas.microsoft.com/office/powerpoint/2010/main" val="3049004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t>Once we hit OK we will most likely see [CLICK] this message notifying us we do not have an Object-ID field and thus will not be able to edit, select or query in our new field.  This is fine for our uses because we do not want GIS to be able to edit these, it is strictly for red-lining and will be up to OMS to edit the notes when they observe the corrections come across from GIS or when GIS notifies them that the changes have been committed to GIS.</a:t>
            </a:r>
          </a:p>
          <a:p>
            <a:pPr eaLnBrk="1" hangingPunct="1"/>
            <a:endParaRPr lang="en-US" altLang="en-US" dirty="0" smtClean="0"/>
          </a:p>
          <a:p>
            <a:pPr eaLnBrk="1" hangingPunct="1"/>
            <a:r>
              <a:rPr lang="en-US" altLang="en-US" dirty="0" smtClean="0"/>
              <a:t>The specifics of the business process in how your coop will proceed after GIS has corrected these issues is a matter for you to decide.  We are simply showing you a tool that you can add to your toolbox to help increase accuracy in the GIS which, in turn, helps OMS to perform that much better.</a:t>
            </a:r>
          </a:p>
          <a:p>
            <a:pPr eaLnBrk="1" hangingPunct="1"/>
            <a:endParaRPr lang="en-US" altLang="en-US" dirty="0" smtClean="0"/>
          </a:p>
          <a:p>
            <a:pPr eaLnBrk="1" hangingPunct="1"/>
            <a:r>
              <a:rPr lang="en-US" altLang="en-US" dirty="0" smtClean="0"/>
              <a:t>- [CLICK] at this point we will click the OK button to continue and if we got everything right to this point we will see….</a:t>
            </a:r>
          </a:p>
          <a:p>
            <a:pPr eaLnBrk="1" hangingPunct="1"/>
            <a:endParaRPr lang="en-US" altLang="en-US" dirty="0" smtClean="0"/>
          </a:p>
          <a:p>
            <a:pPr eaLnBrk="1" hangingPunct="1"/>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33</a:t>
            </a:fld>
            <a:endParaRPr lang="en-US"/>
          </a:p>
        </p:txBody>
      </p:sp>
    </p:spTree>
    <p:extLst>
      <p:ext uri="{BB962C8B-B14F-4D97-AF65-F5344CB8AC3E}">
        <p14:creationId xmlns:p14="http://schemas.microsoft.com/office/powerpoint/2010/main" val="2230232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……A new layer in our GIS Table of Contents</a:t>
            </a:r>
          </a:p>
          <a:p>
            <a:pPr eaLnBrk="1" hangingPunct="1">
              <a:defRPr/>
            </a:pPr>
            <a:endParaRPr lang="en-US" dirty="0" smtClean="0"/>
          </a:p>
          <a:p>
            <a:pPr eaLnBrk="1" hangingPunct="1">
              <a:defRPr/>
            </a:pPr>
            <a:r>
              <a:rPr lang="en-US" dirty="0" smtClean="0"/>
              <a:t>- [CLICK] for us this layer will be called “</a:t>
            </a:r>
            <a:r>
              <a:rPr lang="en-US" dirty="0" err="1" smtClean="0"/>
              <a:t>upi-oms.public.outagenotes</a:t>
            </a:r>
            <a:r>
              <a:rPr lang="en-US" dirty="0" smtClean="0"/>
              <a:t>”</a:t>
            </a:r>
          </a:p>
          <a:p>
            <a:pPr marL="171450" indent="-171450" eaLnBrk="1" hangingPunct="1">
              <a:buFontTx/>
              <a:buChar char="-"/>
              <a:defRPr/>
            </a:pPr>
            <a:r>
              <a:rPr lang="en-US" dirty="0" smtClean="0"/>
              <a:t>[CLICK] and it will have all of the currently active Notes contained within OMS, this includes ones that GIS will not be concerned with</a:t>
            </a:r>
          </a:p>
          <a:p>
            <a:pPr marL="171450" indent="-171450" eaLnBrk="1" hangingPunct="1">
              <a:buFontTx/>
              <a:buChar char="-"/>
              <a:defRPr/>
            </a:pPr>
            <a:r>
              <a:rPr lang="en-US" dirty="0" smtClean="0"/>
              <a:t>[CLICK] we can see in our table that we have a type field that we can use to filter our layer to just those with a type set to ‘Mapping’</a:t>
            </a:r>
          </a:p>
          <a:p>
            <a:pPr marL="171450" indent="-171450" eaLnBrk="1" hangingPunct="1">
              <a:buFontTx/>
              <a:buChar char="-"/>
              <a:defRPr/>
            </a:pPr>
            <a:r>
              <a:rPr lang="en-US" dirty="0" smtClean="0"/>
              <a:t>In order to do this we will [CLICK] right-click the layer name that we just added in order to….</a:t>
            </a:r>
          </a:p>
          <a:p>
            <a:pPr marL="171450" indent="-171450" eaLnBrk="1" hangingPunct="1">
              <a:buFontTx/>
              <a:buChar char="-"/>
              <a:defRPr/>
            </a:pPr>
            <a:r>
              <a:rPr lang="en-US" dirty="0" smtClean="0"/>
              <a:t>[CLICK] access the Properties menu item for the layer file, located here at the bottom of the pop-up menu.</a:t>
            </a:r>
          </a:p>
          <a:p>
            <a:pPr marL="171450" indent="-171450" eaLnBrk="1" hangingPunct="1">
              <a:buFontTx/>
              <a:buChar char="-"/>
              <a:defRPr/>
            </a:pPr>
            <a:r>
              <a:rPr lang="en-US" dirty="0" smtClean="0"/>
              <a:t>[CLICK] We will now see the Layer Properties interface and once in, we may as we may as well change the layer name to something more friendly like, …….</a:t>
            </a:r>
          </a:p>
          <a:p>
            <a:pPr marL="171450" indent="-171450" eaLnBrk="1" hangingPunct="1">
              <a:buFontTx/>
              <a:buChar char="-"/>
              <a:defRPr/>
            </a:pPr>
            <a:r>
              <a:rPr lang="en-US" dirty="0" smtClean="0"/>
              <a:t>[CLICK] oh, I don’t know, maybe ‘OMS Notes’.</a:t>
            </a:r>
          </a:p>
          <a:p>
            <a:pPr marL="171450" indent="-171450" eaLnBrk="1" hangingPunct="1">
              <a:buFontTx/>
              <a:buChar char="-"/>
              <a:defRPr/>
            </a:pPr>
            <a:r>
              <a:rPr lang="en-US" dirty="0" smtClean="0"/>
              <a:t>[CLICK] {LASER} now let’s filter our layer to only display the Mapping notes from OMS by clicking on the Symbology tab at the top and Selecting Categories and the Unique values, we will set our Value Field to be ‘type’ and then click on the Add All Values button at the bottom.{LASER}</a:t>
            </a:r>
          </a:p>
          <a:p>
            <a:pPr marL="171450" indent="-171450" eaLnBrk="1" hangingPunct="1">
              <a:buFontTx/>
              <a:buChar char="-"/>
              <a:defRPr/>
            </a:pPr>
            <a:r>
              <a:rPr lang="en-US" dirty="0" smtClean="0"/>
              <a:t>[CLICK] {LASER} Now we will remove the other types other than ‘Mapping’, turn off the &lt;all other values&gt; and set a symbol that will appear nicely on the map.  Once we have the symbology as we want it and filtered properly we will commit the changes by clicking OK.</a:t>
            </a:r>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34</a:t>
            </a:fld>
            <a:endParaRPr lang="en-US"/>
          </a:p>
        </p:txBody>
      </p:sp>
    </p:spTree>
    <p:extLst>
      <p:ext uri="{BB962C8B-B14F-4D97-AF65-F5344CB8AC3E}">
        <p14:creationId xmlns:p14="http://schemas.microsoft.com/office/powerpoint/2010/main" val="741659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Now we can see the finished product where we have the large orange eye balls on the map that GIS can query for network specific issues to be corrected in GIS.</a:t>
            </a:r>
          </a:p>
          <a:p>
            <a:pPr marL="0" indent="0" eaLnBrk="1" hangingPunct="1">
              <a:buFontTx/>
              <a:buNone/>
              <a:defRPr/>
            </a:pPr>
            <a:endParaRPr lang="en-US" dirty="0" smtClean="0"/>
          </a:p>
          <a:p>
            <a:pPr marL="0" indent="0" eaLnBrk="1" hangingPunct="1">
              <a:buFontTx/>
              <a:buNone/>
              <a:defRPr/>
            </a:pPr>
            <a:r>
              <a:rPr lang="en-US" dirty="0" smtClean="0"/>
              <a:t>Live demo adding XY Data and then Create a layer from cases table in OMS using XY Event Layer.</a:t>
            </a:r>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35</a:t>
            </a:fld>
            <a:endParaRPr lang="en-US"/>
          </a:p>
        </p:txBody>
      </p:sp>
    </p:spTree>
    <p:extLst>
      <p:ext uri="{BB962C8B-B14F-4D97-AF65-F5344CB8AC3E}">
        <p14:creationId xmlns:p14="http://schemas.microsoft.com/office/powerpoint/2010/main" val="920847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36</a:t>
            </a:fld>
            <a:endParaRPr lang="en-US"/>
          </a:p>
        </p:txBody>
      </p:sp>
    </p:spTree>
    <p:extLst>
      <p:ext uri="{BB962C8B-B14F-4D97-AF65-F5344CB8AC3E}">
        <p14:creationId xmlns:p14="http://schemas.microsoft.com/office/powerpoint/2010/main" val="2260624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200" b="1" dirty="0" smtClean="0">
                <a:solidFill>
                  <a:schemeClr val="tx1">
                    <a:lumMod val="75000"/>
                    <a:lumOff val="25000"/>
                  </a:schemeClr>
                </a:solidFill>
                <a:latin typeface="Myriad Pro" pitchFamily="34" charset="0"/>
              </a:rPr>
              <a:t>Call</a:t>
            </a:r>
            <a:r>
              <a:rPr lang="en-US" altLang="en-US" sz="1200" dirty="0" smtClean="0">
                <a:solidFill>
                  <a:schemeClr val="tx1">
                    <a:lumMod val="75000"/>
                    <a:lumOff val="25000"/>
                  </a:schemeClr>
                </a:solidFill>
                <a:latin typeface="Myriad Pro" pitchFamily="34" charset="0"/>
              </a:rPr>
              <a:t>: report of an outage – can be from any source such as</a:t>
            </a:r>
            <a:r>
              <a:rPr lang="en-US" altLang="en-US" sz="1200" baseline="0" dirty="0" smtClean="0">
                <a:solidFill>
                  <a:schemeClr val="tx1">
                    <a:lumMod val="75000"/>
                    <a:lumOff val="25000"/>
                  </a:schemeClr>
                </a:solidFill>
                <a:latin typeface="Myriad Pro" pitchFamily="34" charset="0"/>
              </a:rPr>
              <a:t> </a:t>
            </a:r>
            <a:r>
              <a:rPr lang="en-US" altLang="en-US" sz="1200" dirty="0" smtClean="0">
                <a:solidFill>
                  <a:schemeClr val="tx1">
                    <a:lumMod val="75000"/>
                    <a:lumOff val="25000"/>
                  </a:schemeClr>
                </a:solidFill>
                <a:latin typeface="Myriad Pro" pitchFamily="34" charset="0"/>
              </a:rPr>
              <a:t>phone UPN, CRC, IVR, AMI, etc.</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200" b="1" dirty="0" smtClean="0">
                <a:solidFill>
                  <a:schemeClr val="tx1">
                    <a:lumMod val="75000"/>
                    <a:lumOff val="25000"/>
                  </a:schemeClr>
                </a:solidFill>
                <a:latin typeface="Myriad Pro" pitchFamily="34" charset="0"/>
              </a:rPr>
              <a:t>Case</a:t>
            </a:r>
            <a:r>
              <a:rPr lang="en-US" altLang="en-US" sz="1200" dirty="0" smtClean="0">
                <a:solidFill>
                  <a:schemeClr val="tx1">
                    <a:lumMod val="75000"/>
                    <a:lumOff val="25000"/>
                  </a:schemeClr>
                </a:solidFill>
                <a:latin typeface="Myriad Pro" pitchFamily="34" charset="0"/>
              </a:rPr>
              <a:t>: A package for an outage situation –</a:t>
            </a:r>
            <a:r>
              <a:rPr lang="en-US" altLang="en-US" sz="1200" baseline="0" dirty="0" smtClean="0">
                <a:solidFill>
                  <a:schemeClr val="tx1">
                    <a:lumMod val="75000"/>
                    <a:lumOff val="25000"/>
                  </a:schemeClr>
                </a:solidFill>
                <a:latin typeface="Myriad Pro" pitchFamily="34" charset="0"/>
              </a:rPr>
              <a:t> this includes the calls, out device, assigned crews, etc. There are 3 types of cases.</a:t>
            </a:r>
            <a:endParaRPr lang="en-US" altLang="en-US" sz="1200" b="1" dirty="0" smtClean="0">
              <a:solidFill>
                <a:schemeClr val="tx1">
                  <a:lumMod val="75000"/>
                  <a:lumOff val="25000"/>
                </a:schemeClr>
              </a:solidFill>
              <a:latin typeface="Myriad Pro" pitchFamily="34" charset="0"/>
            </a:endParaRPr>
          </a:p>
          <a:p>
            <a:pPr marL="342900" indent="-342900" eaLnBrk="1" hangingPunct="1">
              <a:buFont typeface="Arial" panose="020B0604020202020204" pitchFamily="34" charset="0"/>
              <a:buChar char="•"/>
              <a:defRPr/>
            </a:pPr>
            <a:r>
              <a:rPr lang="en-US" altLang="en-US" sz="1200" b="1" dirty="0" smtClean="0">
                <a:solidFill>
                  <a:schemeClr val="tx1">
                    <a:lumMod val="75000"/>
                    <a:lumOff val="25000"/>
                  </a:schemeClr>
                </a:solidFill>
                <a:latin typeface="Myriad Pro" pitchFamily="34" charset="0"/>
              </a:rPr>
              <a:t>Call Bundle</a:t>
            </a:r>
            <a:r>
              <a:rPr lang="en-US" altLang="en-US" sz="1200" dirty="0" smtClean="0">
                <a:solidFill>
                  <a:schemeClr val="tx1">
                    <a:lumMod val="75000"/>
                    <a:lumOff val="25000"/>
                  </a:schemeClr>
                </a:solidFill>
                <a:latin typeface="Myriad Pro" pitchFamily="34" charset="0"/>
              </a:rPr>
              <a:t>: case predicted by the OMS – where the software thinks that the outage is taking</a:t>
            </a:r>
            <a:r>
              <a:rPr lang="en-US" altLang="en-US" sz="1200" baseline="0" dirty="0" smtClean="0">
                <a:solidFill>
                  <a:schemeClr val="tx1">
                    <a:lumMod val="75000"/>
                    <a:lumOff val="25000"/>
                  </a:schemeClr>
                </a:solidFill>
                <a:latin typeface="Myriad Pro" pitchFamily="34" charset="0"/>
              </a:rPr>
              <a:t> place based on current call evidence</a:t>
            </a:r>
            <a:endParaRPr lang="en-US" altLang="en-US" sz="1200" dirty="0" smtClean="0">
              <a:solidFill>
                <a:schemeClr val="tx1">
                  <a:lumMod val="75000"/>
                  <a:lumOff val="25000"/>
                </a:schemeClr>
              </a:solidFill>
              <a:latin typeface="Myriad Pro" pitchFamily="34" charset="0"/>
            </a:endParaRPr>
          </a:p>
          <a:p>
            <a:pPr marL="342900" indent="-342900" eaLnBrk="1" hangingPunct="1">
              <a:buFont typeface="Arial" panose="020B0604020202020204" pitchFamily="34" charset="0"/>
              <a:buChar char="•"/>
              <a:defRPr/>
            </a:pPr>
            <a:r>
              <a:rPr lang="en-US" altLang="en-US" sz="1200" b="1" dirty="0" smtClean="0">
                <a:solidFill>
                  <a:schemeClr val="tx1">
                    <a:lumMod val="75000"/>
                    <a:lumOff val="25000"/>
                  </a:schemeClr>
                </a:solidFill>
                <a:latin typeface="Myriad Pro" pitchFamily="34" charset="0"/>
              </a:rPr>
              <a:t>Predicted</a:t>
            </a:r>
            <a:r>
              <a:rPr lang="en-US" altLang="en-US" sz="1200" dirty="0" smtClean="0">
                <a:solidFill>
                  <a:schemeClr val="tx1">
                    <a:lumMod val="75000"/>
                    <a:lumOff val="25000"/>
                  </a:schemeClr>
                </a:solidFill>
                <a:latin typeface="Myriad Pro" pitchFamily="34" charset="0"/>
              </a:rPr>
              <a:t>: case predicted by the user – the user is</a:t>
            </a:r>
            <a:r>
              <a:rPr lang="en-US" altLang="en-US" sz="1200" baseline="0" dirty="0" smtClean="0">
                <a:solidFill>
                  <a:schemeClr val="tx1">
                    <a:lumMod val="75000"/>
                    <a:lumOff val="25000"/>
                  </a:schemeClr>
                </a:solidFill>
                <a:latin typeface="Myriad Pro" pitchFamily="34" charset="0"/>
              </a:rPr>
              <a:t> reasonably confident that the outage is on a particular device and assigns a crew to respond</a:t>
            </a:r>
            <a:endParaRPr lang="en-US" altLang="en-US" sz="1200" dirty="0" smtClean="0">
              <a:solidFill>
                <a:schemeClr val="tx1">
                  <a:lumMod val="75000"/>
                  <a:lumOff val="25000"/>
                </a:schemeClr>
              </a:solidFill>
              <a:latin typeface="Myriad Pro" pitchFamily="34" charset="0"/>
            </a:endParaRPr>
          </a:p>
          <a:p>
            <a:pPr marL="342900" indent="-342900" eaLnBrk="1" hangingPunct="1">
              <a:buFont typeface="Arial" panose="020B0604020202020204" pitchFamily="34" charset="0"/>
              <a:buChar char="•"/>
              <a:defRPr/>
            </a:pPr>
            <a:r>
              <a:rPr lang="en-US" altLang="en-US" sz="1200" b="1" dirty="0" smtClean="0">
                <a:solidFill>
                  <a:schemeClr val="tx1">
                    <a:lumMod val="75000"/>
                    <a:lumOff val="25000"/>
                  </a:schemeClr>
                </a:solidFill>
                <a:latin typeface="Myriad Pro" pitchFamily="34" charset="0"/>
              </a:rPr>
              <a:t>Confirmed</a:t>
            </a:r>
            <a:r>
              <a:rPr lang="en-US" altLang="en-US" sz="1200" dirty="0" smtClean="0">
                <a:solidFill>
                  <a:schemeClr val="tx1">
                    <a:lumMod val="75000"/>
                    <a:lumOff val="25000"/>
                  </a:schemeClr>
                </a:solidFill>
                <a:latin typeface="Myriad Pro" pitchFamily="34" charset="0"/>
              </a:rPr>
              <a:t>: case where lineman see cause of outage – the linemen</a:t>
            </a:r>
            <a:r>
              <a:rPr lang="en-US" altLang="en-US" sz="1200" baseline="0" dirty="0" smtClean="0">
                <a:solidFill>
                  <a:schemeClr val="tx1">
                    <a:lumMod val="75000"/>
                    <a:lumOff val="25000"/>
                  </a:schemeClr>
                </a:solidFill>
                <a:latin typeface="Myriad Pro" pitchFamily="34" charset="0"/>
              </a:rPr>
              <a:t> have eyes on the open device, after this status is set the outage cannot be moved to another device and </a:t>
            </a:r>
            <a:r>
              <a:rPr lang="en-US" altLang="en-US" sz="1200" baseline="0" dirty="0" err="1" smtClean="0">
                <a:solidFill>
                  <a:schemeClr val="tx1">
                    <a:lumMod val="75000"/>
                    <a:lumOff val="25000"/>
                  </a:schemeClr>
                </a:solidFill>
                <a:latin typeface="Myriad Pro" pitchFamily="34" charset="0"/>
              </a:rPr>
              <a:t>OMSWebMap</a:t>
            </a:r>
            <a:r>
              <a:rPr lang="en-US" altLang="en-US" sz="1200" baseline="0" dirty="0" smtClean="0">
                <a:solidFill>
                  <a:schemeClr val="tx1">
                    <a:lumMod val="75000"/>
                    <a:lumOff val="25000"/>
                  </a:schemeClr>
                </a:solidFill>
                <a:latin typeface="Myriad Pro" pitchFamily="34" charset="0"/>
              </a:rPr>
              <a:t> will display outage information if being used</a:t>
            </a:r>
            <a:endParaRPr lang="en-US" altLang="en-US" sz="1200" dirty="0" smtClean="0">
              <a:solidFill>
                <a:schemeClr val="tx1">
                  <a:lumMod val="75000"/>
                  <a:lumOff val="25000"/>
                </a:schemeClr>
              </a:solidFill>
              <a:latin typeface="Myriad Pro" pitchFamily="34" charset="0"/>
            </a:endParaRPr>
          </a:p>
          <a:p>
            <a:pPr marL="342900" indent="-342900" eaLnBrk="1" hangingPunct="1">
              <a:buFont typeface="Arial" panose="020B0604020202020204" pitchFamily="34" charset="0"/>
              <a:buChar char="•"/>
              <a:defRPr/>
            </a:pPr>
            <a:r>
              <a:rPr lang="en-US" altLang="en-US" sz="1200" b="1" dirty="0" smtClean="0">
                <a:solidFill>
                  <a:schemeClr val="tx1">
                    <a:lumMod val="75000"/>
                    <a:lumOff val="25000"/>
                  </a:schemeClr>
                </a:solidFill>
                <a:latin typeface="Myriad Pro" pitchFamily="34" charset="0"/>
              </a:rPr>
              <a:t>Restored</a:t>
            </a:r>
            <a:r>
              <a:rPr lang="en-US" altLang="en-US" sz="1200" dirty="0" smtClean="0">
                <a:solidFill>
                  <a:schemeClr val="tx1">
                    <a:lumMod val="75000"/>
                    <a:lumOff val="25000"/>
                  </a:schemeClr>
                </a:solidFill>
                <a:latin typeface="Myriad Pro" pitchFamily="34" charset="0"/>
              </a:rPr>
              <a:t>: outage</a:t>
            </a:r>
            <a:r>
              <a:rPr lang="en-US" altLang="en-US" sz="1200" baseline="0" dirty="0" smtClean="0">
                <a:solidFill>
                  <a:schemeClr val="tx1">
                    <a:lumMod val="75000"/>
                    <a:lumOff val="25000"/>
                  </a:schemeClr>
                </a:solidFill>
                <a:latin typeface="Myriad Pro" pitchFamily="34" charset="0"/>
              </a:rPr>
              <a:t> repaired and power is back on – the linemen have repaired the open device, this will close the case out along with all associated calls in the OMS system</a:t>
            </a:r>
          </a:p>
          <a:p>
            <a:pPr marL="342900" indent="-342900" eaLnBrk="1" hangingPunct="1">
              <a:buFont typeface="Arial" panose="020B0604020202020204" pitchFamily="34" charset="0"/>
              <a:buChar char="•"/>
              <a:defRPr/>
            </a:pPr>
            <a:r>
              <a:rPr lang="en-US" altLang="en-US" sz="1200" b="1" baseline="0" dirty="0" smtClean="0">
                <a:solidFill>
                  <a:schemeClr val="tx1">
                    <a:lumMod val="75000"/>
                    <a:lumOff val="25000"/>
                  </a:schemeClr>
                </a:solidFill>
                <a:latin typeface="Myriad Pro" pitchFamily="34" charset="0"/>
              </a:rPr>
              <a:t>Verify:  </a:t>
            </a:r>
            <a:r>
              <a:rPr lang="en-US" altLang="en-US" sz="1200" b="0" baseline="0" dirty="0" smtClean="0">
                <a:solidFill>
                  <a:schemeClr val="tx1">
                    <a:lumMod val="75000"/>
                    <a:lumOff val="25000"/>
                  </a:schemeClr>
                </a:solidFill>
                <a:latin typeface="Myriad Pro" pitchFamily="34" charset="0"/>
              </a:rPr>
              <a:t>the act of verifying a device as being closed.  Calls downstream will push the outage as far downstream as the prediction logic will allow and will split the case in to as many cases as it needs to.</a:t>
            </a:r>
            <a:endParaRPr lang="en-US" altLang="en-US" sz="1200" b="1" dirty="0" smtClean="0">
              <a:solidFill>
                <a:schemeClr val="tx1">
                  <a:lumMod val="75000"/>
                  <a:lumOff val="25000"/>
                </a:schemeClr>
              </a:solidFill>
              <a:latin typeface="Myriad Pro" pitchFamily="34" charset="0"/>
            </a:endParaRPr>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37</a:t>
            </a:fld>
            <a:endParaRPr lang="en-US"/>
          </a:p>
        </p:txBody>
      </p:sp>
    </p:spTree>
    <p:extLst>
      <p:ext uri="{BB962C8B-B14F-4D97-AF65-F5344CB8AC3E}">
        <p14:creationId xmlns:p14="http://schemas.microsoft.com/office/powerpoint/2010/main" val="4284121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Consider the following:</a:t>
            </a:r>
          </a:p>
          <a:p>
            <a:pPr marL="171450" indent="-171450" eaLnBrk="1" hangingPunct="1">
              <a:buFontTx/>
              <a:buChar char="-"/>
              <a:defRPr/>
            </a:pPr>
            <a:r>
              <a:rPr lang="en-US" dirty="0" smtClean="0"/>
              <a:t>[CLICK] A case gets built in OMS and you assign a crew</a:t>
            </a:r>
            <a:r>
              <a:rPr lang="en-US" baseline="0" dirty="0" smtClean="0"/>
              <a:t> that is in the area.  This Case is on a </a:t>
            </a:r>
            <a:r>
              <a:rPr lang="en-US" baseline="0" dirty="0" err="1" smtClean="0"/>
              <a:t>Recloser</a:t>
            </a:r>
            <a:r>
              <a:rPr lang="en-US" baseline="0" dirty="0" smtClean="0"/>
              <a:t> (or OCR) but only has two phases out and five calls in for a total of 112 consumers out.</a:t>
            </a:r>
          </a:p>
          <a:p>
            <a:pPr marL="171450" indent="-171450" eaLnBrk="1" hangingPunct="1">
              <a:buFontTx/>
              <a:buChar char="-"/>
              <a:defRPr/>
            </a:pPr>
            <a:r>
              <a:rPr lang="en-US" baseline="0" dirty="0" smtClean="0"/>
              <a:t>[CLICK] We perform a </a:t>
            </a:r>
            <a:r>
              <a:rPr lang="en-US" baseline="0" dirty="0" err="1" smtClean="0"/>
              <a:t>ZoomTrace</a:t>
            </a:r>
            <a:r>
              <a:rPr lang="en-US" baseline="0" dirty="0" smtClean="0"/>
              <a:t> to get a good look at the outage and it becomes obvious that something is off we have:</a:t>
            </a:r>
          </a:p>
          <a:p>
            <a:pPr marL="171450" indent="-171450" eaLnBrk="1" hangingPunct="1">
              <a:buFontTx/>
              <a:buChar char="-"/>
              <a:defRPr/>
            </a:pPr>
            <a:r>
              <a:rPr lang="en-US" baseline="0" dirty="0" smtClean="0"/>
              <a:t>[SHOW WITH HI-LIGHTER ON SCREEN]</a:t>
            </a:r>
          </a:p>
          <a:p>
            <a:pPr marL="628650" lvl="1" indent="-171450" eaLnBrk="1" hangingPunct="1">
              <a:buFontTx/>
              <a:buChar char="-"/>
              <a:defRPr/>
            </a:pPr>
            <a:r>
              <a:rPr lang="en-US" baseline="0" dirty="0" smtClean="0"/>
              <a:t>A pretty tight cluster of five calls way down near the bottom of this trace.</a:t>
            </a:r>
          </a:p>
          <a:p>
            <a:pPr marL="628650" lvl="1" indent="-171450" eaLnBrk="1" hangingPunct="1">
              <a:buFontTx/>
              <a:buChar char="-"/>
              <a:defRPr/>
            </a:pPr>
            <a:r>
              <a:rPr lang="en-US" baseline="0" dirty="0" smtClean="0"/>
              <a:t>And an upstream </a:t>
            </a:r>
            <a:r>
              <a:rPr lang="en-US" baseline="0" dirty="0" err="1" smtClean="0"/>
              <a:t>Recloser</a:t>
            </a:r>
            <a:r>
              <a:rPr lang="en-US" baseline="0" dirty="0" smtClean="0"/>
              <a:t> that is being predicted as being out.</a:t>
            </a:r>
          </a:p>
          <a:p>
            <a:pPr marL="171450" lvl="0" indent="-171450" eaLnBrk="1" hangingPunct="1">
              <a:buFontTx/>
              <a:buChar char="-"/>
              <a:defRPr/>
            </a:pPr>
            <a:r>
              <a:rPr lang="en-US" baseline="0" dirty="0" smtClean="0"/>
              <a:t>Because we are in the office and can only go on what information we have we will need to wait on this case and let it set as a Predicted case until the lineman tells us otherwise.  However, it may be a good idea to let the lineman know what you are seeing in order to help identify the actual trouble area faster.</a:t>
            </a:r>
          </a:p>
          <a:p>
            <a:pPr marL="171450" lvl="0" indent="-171450" eaLnBrk="1" hangingPunct="1">
              <a:buFontTx/>
              <a:buChar char="-"/>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4</a:t>
            </a:fld>
            <a:endParaRPr lang="en-US"/>
          </a:p>
        </p:txBody>
      </p:sp>
    </p:spTree>
    <p:extLst>
      <p:ext uri="{BB962C8B-B14F-4D97-AF65-F5344CB8AC3E}">
        <p14:creationId xmlns:p14="http://schemas.microsoft.com/office/powerpoint/2010/main" val="10117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[CLICK] Once the lineman gets on-site he determines that the </a:t>
            </a:r>
            <a:r>
              <a:rPr lang="en-US" dirty="0" err="1" smtClean="0"/>
              <a:t>Recloser</a:t>
            </a:r>
            <a:r>
              <a:rPr lang="en-US" dirty="0" smtClean="0"/>
              <a:t> is fine and starts to run downline to identify the device that operated. </a:t>
            </a:r>
          </a:p>
          <a:p>
            <a:pPr marL="171450" indent="-171450" eaLnBrk="1" hangingPunct="1">
              <a:buFontTx/>
              <a:buChar char="-"/>
              <a:defRPr/>
            </a:pPr>
            <a:r>
              <a:rPr lang="en-US" dirty="0" smtClean="0"/>
              <a:t>[CLICK] The lineman identifies a downline tap fuse that is missing here. </a:t>
            </a:r>
          </a:p>
          <a:p>
            <a:pPr eaLnBrk="1" hangingPunct="1">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5</a:t>
            </a:fld>
            <a:endParaRPr lang="en-US"/>
          </a:p>
        </p:txBody>
      </p:sp>
    </p:spTree>
    <p:extLst>
      <p:ext uri="{BB962C8B-B14F-4D97-AF65-F5344CB8AC3E}">
        <p14:creationId xmlns:p14="http://schemas.microsoft.com/office/powerpoint/2010/main" val="2943619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[CLICK] Once we know were the missing</a:t>
            </a:r>
            <a:r>
              <a:rPr lang="en-US" baseline="0" dirty="0" smtClean="0"/>
              <a:t> device is located we can Confirm the </a:t>
            </a:r>
            <a:r>
              <a:rPr lang="en-US" baseline="0" dirty="0" err="1" smtClean="0"/>
              <a:t>upline</a:t>
            </a:r>
            <a:r>
              <a:rPr lang="en-US" baseline="0" dirty="0" smtClean="0"/>
              <a:t> Case on the </a:t>
            </a:r>
            <a:r>
              <a:rPr lang="en-US" baseline="0" dirty="0" err="1" smtClean="0"/>
              <a:t>Recloser</a:t>
            </a:r>
            <a:r>
              <a:rPr lang="en-US" baseline="0" dirty="0" smtClean="0"/>
              <a:t> to lock it 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Then we can [CLICK] create a new case downstream of the original </a:t>
            </a:r>
            <a:r>
              <a:rPr lang="en-US" baseline="0" dirty="0" err="1" smtClean="0"/>
              <a:t>Recloser</a:t>
            </a:r>
            <a:r>
              <a:rPr lang="en-US" baseline="0" dirty="0" smtClean="0"/>
              <a:t> case on the line section the lineman identifies for the missing fuse.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Using the Right-Click menu item we can select the line section and then.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Create a Case option which will give us all potential features we can place a case 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For our purposes we will put a case on this line section in 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eaLnBrk="1" hangingPunct="1">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6</a:t>
            </a:fld>
            <a:endParaRPr lang="en-US"/>
          </a:p>
        </p:txBody>
      </p:sp>
    </p:spTree>
    <p:extLst>
      <p:ext uri="{BB962C8B-B14F-4D97-AF65-F5344CB8AC3E}">
        <p14:creationId xmlns:p14="http://schemas.microsoft.com/office/powerpoint/2010/main" val="2549235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[CLICK] Here we can see the </a:t>
            </a:r>
            <a:r>
              <a:rPr lang="en-US" dirty="0" err="1" smtClean="0"/>
              <a:t>ZoomTrace</a:t>
            </a:r>
            <a:r>
              <a:rPr lang="en-US" dirty="0" smtClean="0"/>
              <a:t> of the new downline case placed on a</a:t>
            </a:r>
            <a:r>
              <a:rPr lang="en-US" baseline="0" dirty="0" smtClean="0"/>
              <a:t> line section to represent the missing fuse.</a:t>
            </a:r>
          </a:p>
          <a:p>
            <a:pPr eaLnBrk="1" hangingPunct="1">
              <a:defRPr/>
            </a:pPr>
            <a:r>
              <a:rPr lang="en-US" baseline="0" dirty="0" smtClean="0"/>
              <a:t>[CLICK] Once we open the Case Ticket we can see that we have;</a:t>
            </a:r>
          </a:p>
          <a:p>
            <a:pPr eaLnBrk="1" hangingPunct="1">
              <a:defRPr/>
            </a:pPr>
            <a:r>
              <a:rPr lang="en-US" baseline="0" dirty="0" smtClean="0"/>
              <a:t>[SHOW USING HI-LIGHTER]</a:t>
            </a:r>
          </a:p>
          <a:p>
            <a:pPr marL="171450" indent="-171450" eaLnBrk="1" hangingPunct="1">
              <a:buFontTx/>
              <a:buChar char="-"/>
              <a:defRPr/>
            </a:pPr>
            <a:r>
              <a:rPr lang="en-US" baseline="0" dirty="0" smtClean="0"/>
              <a:t>The Element name and the element to show that this case is on a piece of Primary.</a:t>
            </a:r>
          </a:p>
          <a:p>
            <a:pPr marL="171450" indent="-171450" eaLnBrk="1" hangingPunct="1">
              <a:buFontTx/>
              <a:buChar char="-"/>
              <a:defRPr/>
            </a:pPr>
            <a:r>
              <a:rPr lang="en-US" baseline="0" dirty="0" smtClean="0"/>
              <a:t>We can see that there is an existing Case Upstream from this one, this case would be the original </a:t>
            </a:r>
            <a:r>
              <a:rPr lang="en-US" baseline="0" dirty="0" err="1" smtClean="0"/>
              <a:t>Recloser</a:t>
            </a:r>
            <a:r>
              <a:rPr lang="en-US" baseline="0" dirty="0" smtClean="0"/>
              <a:t> Case.</a:t>
            </a:r>
          </a:p>
          <a:p>
            <a:pPr marL="171450" indent="-171450" eaLnBrk="1" hangingPunct="1">
              <a:buFontTx/>
              <a:buChar char="-"/>
              <a:defRPr/>
            </a:pPr>
            <a:r>
              <a:rPr lang="en-US" baseline="0" dirty="0" smtClean="0"/>
              <a:t>The Calls are still at five but the Affected Customers predicted out is significantly lower than the original 112 at 38 now.</a:t>
            </a:r>
          </a:p>
          <a:p>
            <a:pPr marL="171450" indent="-171450" eaLnBrk="1" hangingPunct="1">
              <a:buFontTx/>
              <a:buChar char="-"/>
              <a:defRPr/>
            </a:pPr>
            <a:r>
              <a:rPr lang="en-US" baseline="0" dirty="0" smtClean="0"/>
              <a:t>Finally, we see that this case is predicted on all three phases but the original was only on two phases (A and C).</a:t>
            </a:r>
          </a:p>
          <a:p>
            <a:pPr marL="0" indent="0" eaLnBrk="1" hangingPunct="1">
              <a:buFontTx/>
              <a:buNone/>
              <a:defRPr/>
            </a:pPr>
            <a:endParaRPr lang="en-US" baseline="0" dirty="0" smtClean="0"/>
          </a:p>
          <a:p>
            <a:pPr eaLnBrk="1" hangingPunct="1">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7</a:t>
            </a:fld>
            <a:endParaRPr lang="en-US"/>
          </a:p>
        </p:txBody>
      </p:sp>
    </p:spTree>
    <p:extLst>
      <p:ext uri="{BB962C8B-B14F-4D97-AF65-F5344CB8AC3E}">
        <p14:creationId xmlns:p14="http://schemas.microsoft.com/office/powerpoint/2010/main" val="99683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[CLICK] We</a:t>
            </a:r>
            <a:r>
              <a:rPr lang="en-US" baseline="0" dirty="0" smtClean="0"/>
              <a:t> will have to adjust the phasing to reflect the original case by using the Phase pulldown and selecting the original case phasing.  </a:t>
            </a:r>
          </a:p>
          <a:p>
            <a:pPr eaLnBrk="1" hangingPunct="1">
              <a:defRPr/>
            </a:pPr>
            <a:r>
              <a:rPr lang="en-US" baseline="0" dirty="0" smtClean="0"/>
              <a:t>We see that the total customers predicted out went down by one customer from 38 to 37.   </a:t>
            </a:r>
          </a:p>
          <a:p>
            <a:pPr eaLnBrk="1" hangingPunct="1">
              <a:defRPr/>
            </a:pPr>
            <a:endParaRPr lang="en-US" baseline="0" dirty="0" smtClean="0"/>
          </a:p>
          <a:p>
            <a:pPr eaLnBrk="1" hangingPunct="1">
              <a:defRPr/>
            </a:pPr>
            <a:r>
              <a:rPr lang="en-US" baseline="0" dirty="0" smtClean="0"/>
              <a:t>[CLICK] Now we will want to Restore the original </a:t>
            </a:r>
            <a:r>
              <a:rPr lang="en-US" baseline="0" dirty="0" err="1" smtClean="0"/>
              <a:t>upline</a:t>
            </a:r>
            <a:r>
              <a:rPr lang="en-US" baseline="0" dirty="0" smtClean="0"/>
              <a:t> </a:t>
            </a:r>
            <a:r>
              <a:rPr lang="en-US" baseline="0" dirty="0" err="1" smtClean="0"/>
              <a:t>Recloser</a:t>
            </a:r>
            <a:r>
              <a:rPr lang="en-US" baseline="0" dirty="0" smtClean="0"/>
              <a:t> case leaving only the downline Fuse case.  </a:t>
            </a:r>
          </a:p>
          <a:p>
            <a:pPr marL="171450" indent="-171450" eaLnBrk="1" hangingPunct="1">
              <a:buFontTx/>
              <a:buChar char="-"/>
              <a:defRPr/>
            </a:pPr>
            <a:r>
              <a:rPr lang="en-US" baseline="0" dirty="0" smtClean="0"/>
              <a:t>We will want to copy over any Notes from the Memo field and ensure that the Assignment is correct or recreate the assignment.</a:t>
            </a:r>
          </a:p>
          <a:p>
            <a:pPr marL="171450" indent="-171450" eaLnBrk="1" hangingPunct="1">
              <a:buFontTx/>
              <a:buChar char="-"/>
              <a:defRPr/>
            </a:pPr>
            <a:r>
              <a:rPr lang="en-US" baseline="0" dirty="0" smtClean="0"/>
              <a:t>At this point you would work this outage like any other that you normally do.</a:t>
            </a: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8</a:t>
            </a:fld>
            <a:endParaRPr lang="en-US"/>
          </a:p>
        </p:txBody>
      </p:sp>
    </p:spTree>
    <p:extLst>
      <p:ext uri="{BB962C8B-B14F-4D97-AF65-F5344CB8AC3E}">
        <p14:creationId xmlns:p14="http://schemas.microsoft.com/office/powerpoint/2010/main" val="934561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t>There</a:t>
            </a:r>
            <a:r>
              <a:rPr lang="en-US" baseline="0" dirty="0" smtClean="0"/>
              <a:t> is one piece that is left to do:</a:t>
            </a:r>
          </a:p>
          <a:p>
            <a:pPr eaLnBrk="1" hangingPunct="1">
              <a:defRPr/>
            </a:pPr>
            <a:r>
              <a:rPr lang="en-US" baseline="0" dirty="0" smtClean="0"/>
              <a:t>{CLICK}</a:t>
            </a:r>
          </a:p>
          <a:p>
            <a:pPr marL="171450" indent="-171450" eaLnBrk="1" hangingPunct="1">
              <a:buFontTx/>
              <a:buChar char="-"/>
              <a:defRPr/>
            </a:pPr>
            <a:r>
              <a:rPr lang="en-US" baseline="0" dirty="0" smtClean="0"/>
              <a:t>You should go in to your Cases and Delete the original case so that the numbers calculate correctly.</a:t>
            </a:r>
          </a:p>
          <a:p>
            <a:pPr marL="171450" indent="-171450" eaLnBrk="1" hangingPunct="1">
              <a:buFontTx/>
              <a:buChar char="-"/>
              <a:defRPr/>
            </a:pPr>
            <a:r>
              <a:rPr lang="en-US" dirty="0" smtClean="0"/>
              <a:t>Please think about what you are doing when performing this operation so that you delete the correct outage.</a:t>
            </a:r>
          </a:p>
          <a:p>
            <a:pPr marL="171450" indent="-171450"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4A5A9A-D8A9-4DFE-8DBB-AB57283AF702}" type="slidenum">
              <a:rPr lang="en-US" smtClean="0"/>
              <a:t>9</a:t>
            </a:fld>
            <a:endParaRPr lang="en-US"/>
          </a:p>
        </p:txBody>
      </p:sp>
    </p:spTree>
    <p:extLst>
      <p:ext uri="{BB962C8B-B14F-4D97-AF65-F5344CB8AC3E}">
        <p14:creationId xmlns:p14="http://schemas.microsoft.com/office/powerpoint/2010/main" val="3386963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C5214-D0D9-B74C-AA94-5030AEF3C25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xmlns="" id="{0AFB2EB2-6FD7-4E4B-8383-8740B9BA6C93}"/>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xmlns="" id="{1FE7FBD8-AD05-9343-88C6-719411FC7F69}"/>
              </a:ext>
            </a:extLst>
          </p:cNvPr>
          <p:cNvSpPr>
            <a:spLocks noGrp="1"/>
          </p:cNvSpPr>
          <p:nvPr>
            <p:ph type="dt" sz="half" idx="10"/>
          </p:nvPr>
        </p:nvSpPr>
        <p:spPr/>
        <p:txBody>
          <a:bodyPr/>
          <a:lstStyle/>
          <a:p>
            <a:fld id="{3E5A2339-1E02-034C-BBA7-7FA25CD6B1EE}" type="datetime1">
              <a:rPr lang="en-US" smtClean="0">
                <a:solidFill>
                  <a:prstClr val="black">
                    <a:tint val="75000"/>
                  </a:prstClr>
                </a:solidFill>
              </a:rPr>
              <a:pPr/>
              <a:t>7/24/2018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16F60B6-A823-2A48-B86B-F2C71471051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6F1B977F-C74C-9B44-9F17-CBA0B4B022F4}"/>
              </a:ext>
            </a:extLst>
          </p:cNvPr>
          <p:cNvSpPr>
            <a:spLocks noGrp="1"/>
          </p:cNvSpPr>
          <p:nvPr>
            <p:ph type="sldNum" sz="quarter" idx="12"/>
          </p:nvPr>
        </p:nvSpPr>
        <p:spPr/>
        <p:txBody>
          <a:bodyPr/>
          <a:lstStyle/>
          <a:p>
            <a:fld id="{20A3D005-796C-7F4C-B799-47876DAF0D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93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DBB69B-6229-4045-8DAD-AF2F6D39AC9A}"/>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C9DB70AB-265E-3341-A5C9-99027DB76A1F}"/>
              </a:ext>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6E79F55-2ED1-424A-B3B5-EDD6D3713AA4}"/>
              </a:ext>
            </a:extLst>
          </p:cNvPr>
          <p:cNvSpPr>
            <a:spLocks noGrp="1"/>
          </p:cNvSpPr>
          <p:nvPr>
            <p:ph type="dt" sz="half" idx="10"/>
          </p:nvPr>
        </p:nvSpPr>
        <p:spPr/>
        <p:txBody>
          <a:bodyPr/>
          <a:lstStyle/>
          <a:p>
            <a:fld id="{C67432D1-B777-4E44-BEB5-8BB82AAC7FF4}" type="datetime1">
              <a:rPr lang="en-US" smtClean="0">
                <a:solidFill>
                  <a:prstClr val="black">
                    <a:tint val="75000"/>
                  </a:prstClr>
                </a:solidFill>
              </a:rPr>
              <a:pPr/>
              <a:t>7/24/2018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D9332B11-5DB1-4648-9061-5A5C23C66A6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5461F9-E519-5E4B-8F68-12CB6794A753}"/>
              </a:ext>
            </a:extLst>
          </p:cNvPr>
          <p:cNvSpPr>
            <a:spLocks noGrp="1"/>
          </p:cNvSpPr>
          <p:nvPr>
            <p:ph type="sldNum" sz="quarter" idx="12"/>
          </p:nvPr>
        </p:nvSpPr>
        <p:spPr/>
        <p:txBody>
          <a:bodyPr/>
          <a:lstStyle/>
          <a:p>
            <a:fld id="{20A3D005-796C-7F4C-B799-47876DAF0D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4784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7179471-2D18-7740-9796-1EE570A86463}"/>
              </a:ext>
            </a:extLst>
          </p:cNvPr>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3B583279-F5C5-2C4D-884A-4AA882E0D8C4}"/>
              </a:ext>
            </a:extLst>
          </p:cNvPr>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FC256D58-119E-EC47-8D5E-F6358219EF34}"/>
              </a:ext>
            </a:extLst>
          </p:cNvPr>
          <p:cNvSpPr>
            <a:spLocks noGrp="1"/>
          </p:cNvSpPr>
          <p:nvPr>
            <p:ph type="dt" sz="half" idx="10"/>
          </p:nvPr>
        </p:nvSpPr>
        <p:spPr/>
        <p:txBody>
          <a:bodyPr/>
          <a:lstStyle/>
          <a:p>
            <a:fld id="{D2D6F984-CAD7-BD40-BF29-21D08DFB9015}" type="datetime1">
              <a:rPr lang="en-US" smtClean="0">
                <a:solidFill>
                  <a:prstClr val="black">
                    <a:tint val="75000"/>
                  </a:prstClr>
                </a:solidFill>
              </a:rPr>
              <a:pPr/>
              <a:t>7/24/2018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2A44152-DB66-FC44-81A4-73424163CD1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8DCCCAD-AFBF-454C-9E05-CAD74D652AD8}"/>
              </a:ext>
            </a:extLst>
          </p:cNvPr>
          <p:cNvSpPr>
            <a:spLocks noGrp="1"/>
          </p:cNvSpPr>
          <p:nvPr>
            <p:ph type="sldNum" sz="quarter" idx="12"/>
          </p:nvPr>
        </p:nvSpPr>
        <p:spPr/>
        <p:txBody>
          <a:bodyPr/>
          <a:lstStyle/>
          <a:p>
            <a:fld id="{20A3D005-796C-7F4C-B799-47876DAF0D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5210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204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75DC9F-0898-3E4A-A809-BE14EACF3F93}"/>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48EDE07C-FCD1-E244-BCED-994B90AB92E1}"/>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C47567A1-D72C-144F-9D4C-F6393D1D5808}"/>
              </a:ext>
            </a:extLst>
          </p:cNvPr>
          <p:cNvSpPr>
            <a:spLocks noGrp="1"/>
          </p:cNvSpPr>
          <p:nvPr>
            <p:ph type="dt" sz="half" idx="10"/>
          </p:nvPr>
        </p:nvSpPr>
        <p:spPr/>
        <p:txBody>
          <a:bodyPr/>
          <a:lstStyle/>
          <a:p>
            <a:fld id="{577D4CEC-C7D4-5A4D-9DA3-CF2F67E480E0}" type="datetime1">
              <a:rPr lang="en-US" smtClean="0">
                <a:solidFill>
                  <a:prstClr val="black">
                    <a:tint val="75000"/>
                  </a:prstClr>
                </a:solidFill>
              </a:rPr>
              <a:pPr/>
              <a:t>7/24/2018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A61F67D0-31EF-7F48-A78B-B4E4FA90EF0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C9D5AAC-F15D-1248-BEA4-B90739CF799A}"/>
              </a:ext>
            </a:extLst>
          </p:cNvPr>
          <p:cNvSpPr>
            <a:spLocks noGrp="1"/>
          </p:cNvSpPr>
          <p:nvPr>
            <p:ph type="sldNum" sz="quarter" idx="12"/>
          </p:nvPr>
        </p:nvSpPr>
        <p:spPr/>
        <p:txBody>
          <a:bodyPr/>
          <a:lstStyle/>
          <a:p>
            <a:fld id="{20A3D005-796C-7F4C-B799-47876DAF0D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113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99D7E9-2771-F140-9571-2B34D7FB1004}"/>
              </a:ext>
            </a:extLst>
          </p:cNvPr>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9FF8DC2E-586E-944C-A482-574D8CCEF257}"/>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a16="http://schemas.microsoft.com/office/drawing/2014/main" xmlns="" id="{DE6FA9B3-ADDF-7747-ABF5-30D7F1B25FDA}"/>
              </a:ext>
            </a:extLst>
          </p:cNvPr>
          <p:cNvSpPr>
            <a:spLocks noGrp="1"/>
          </p:cNvSpPr>
          <p:nvPr>
            <p:ph type="dt" sz="half" idx="10"/>
          </p:nvPr>
        </p:nvSpPr>
        <p:spPr/>
        <p:txBody>
          <a:bodyPr/>
          <a:lstStyle/>
          <a:p>
            <a:fld id="{18CC5F46-4F95-864C-9E32-C7E9DFFE0044}" type="datetime1">
              <a:rPr lang="en-US" smtClean="0">
                <a:solidFill>
                  <a:prstClr val="black">
                    <a:tint val="75000"/>
                  </a:prstClr>
                </a:solidFill>
              </a:rPr>
              <a:pPr/>
              <a:t>7/24/2018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79E50B03-3B03-9E4A-87C2-32902CD49AE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5AB296D-0377-F440-B785-A16D34E4668B}"/>
              </a:ext>
            </a:extLst>
          </p:cNvPr>
          <p:cNvSpPr>
            <a:spLocks noGrp="1"/>
          </p:cNvSpPr>
          <p:nvPr>
            <p:ph type="sldNum" sz="quarter" idx="12"/>
          </p:nvPr>
        </p:nvSpPr>
        <p:spPr/>
        <p:txBody>
          <a:bodyPr/>
          <a:lstStyle/>
          <a:p>
            <a:fld id="{20A3D005-796C-7F4C-B799-47876DAF0D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106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39A969-6823-7148-BCAD-C970CDCDFF8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E029D156-4F33-2649-8244-822E31554C89}"/>
              </a:ext>
            </a:extLst>
          </p:cNvPr>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xmlns="" id="{548B59D0-EEA8-B648-B1C9-0D83C1795C06}"/>
              </a:ext>
            </a:extLst>
          </p:cNvPr>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xmlns="" id="{6D408E9F-09CF-6149-B0B0-DA38AF7C19D2}"/>
              </a:ext>
            </a:extLst>
          </p:cNvPr>
          <p:cNvSpPr>
            <a:spLocks noGrp="1"/>
          </p:cNvSpPr>
          <p:nvPr>
            <p:ph type="dt" sz="half" idx="10"/>
          </p:nvPr>
        </p:nvSpPr>
        <p:spPr/>
        <p:txBody>
          <a:bodyPr/>
          <a:lstStyle/>
          <a:p>
            <a:fld id="{CFD9F596-3991-AD4D-A819-178D07FB8C91}" type="datetime1">
              <a:rPr lang="en-US" smtClean="0">
                <a:solidFill>
                  <a:prstClr val="black">
                    <a:tint val="75000"/>
                  </a:prstClr>
                </a:solidFill>
              </a:rPr>
              <a:pPr/>
              <a:t>7/24/2018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8CEA0A48-0BCC-F54D-B431-8A0414FA00F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FB0DE0B0-4D1A-9344-A9D1-9E0F28C7AC9D}"/>
              </a:ext>
            </a:extLst>
          </p:cNvPr>
          <p:cNvSpPr>
            <a:spLocks noGrp="1"/>
          </p:cNvSpPr>
          <p:nvPr>
            <p:ph type="sldNum" sz="quarter" idx="12"/>
          </p:nvPr>
        </p:nvSpPr>
        <p:spPr/>
        <p:txBody>
          <a:bodyPr/>
          <a:lstStyle/>
          <a:p>
            <a:fld id="{20A3D005-796C-7F4C-B799-47876DAF0D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9817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B229A7-0109-D747-AE77-A1970FB1D231}"/>
              </a:ext>
            </a:extLst>
          </p:cNvPr>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3DBF6F67-F806-8E46-B6BD-F04B6C09FFB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0213075A-C7E4-3844-BC79-E86F235EC208}"/>
              </a:ext>
            </a:extLst>
          </p:cNvPr>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xmlns="" id="{17311F8F-A789-6543-988A-A276E927425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D578DF2B-D18C-3D44-BA5F-1F9F7D478705}"/>
              </a:ext>
            </a:extLst>
          </p:cNvPr>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xmlns="" id="{D5B1AB26-1844-1C44-9A1D-985F2DBA0A61}"/>
              </a:ext>
            </a:extLst>
          </p:cNvPr>
          <p:cNvSpPr>
            <a:spLocks noGrp="1"/>
          </p:cNvSpPr>
          <p:nvPr>
            <p:ph type="dt" sz="half" idx="10"/>
          </p:nvPr>
        </p:nvSpPr>
        <p:spPr/>
        <p:txBody>
          <a:bodyPr/>
          <a:lstStyle/>
          <a:p>
            <a:fld id="{5ED2FE30-E0E2-6E4F-9735-AEA60C8DE4C5}" type="datetime1">
              <a:rPr lang="en-US" smtClean="0">
                <a:solidFill>
                  <a:prstClr val="black">
                    <a:tint val="75000"/>
                  </a:prstClr>
                </a:solidFill>
              </a:rPr>
              <a:pPr/>
              <a:t>7/24/2018</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610CEED7-BE91-F541-9C42-D4F992146866}"/>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447D967E-45F0-FF45-943E-C4808F816B13}"/>
              </a:ext>
            </a:extLst>
          </p:cNvPr>
          <p:cNvSpPr>
            <a:spLocks noGrp="1"/>
          </p:cNvSpPr>
          <p:nvPr>
            <p:ph type="sldNum" sz="quarter" idx="12"/>
          </p:nvPr>
        </p:nvSpPr>
        <p:spPr/>
        <p:txBody>
          <a:bodyPr/>
          <a:lstStyle/>
          <a:p>
            <a:fld id="{20A3D005-796C-7F4C-B799-47876DAF0D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3271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61ACD-E3F3-9D4C-87AD-757CF8C6B471}"/>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xmlns="" id="{ABE70E18-C714-E54F-9B92-8D858AE485B7}"/>
              </a:ext>
            </a:extLst>
          </p:cNvPr>
          <p:cNvSpPr>
            <a:spLocks noGrp="1"/>
          </p:cNvSpPr>
          <p:nvPr>
            <p:ph type="dt" sz="half" idx="10"/>
          </p:nvPr>
        </p:nvSpPr>
        <p:spPr/>
        <p:txBody>
          <a:bodyPr/>
          <a:lstStyle/>
          <a:p>
            <a:fld id="{9F8CD760-8055-3C4D-9BEC-95377ED2A77D}" type="datetime1">
              <a:rPr lang="en-US" smtClean="0">
                <a:solidFill>
                  <a:prstClr val="black">
                    <a:tint val="75000"/>
                  </a:prstClr>
                </a:solidFill>
              </a:rPr>
              <a:pPr/>
              <a:t>7/24/2018</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5258054D-56AC-3A46-8D8B-63694A31D92B}"/>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76EE0924-DB97-2440-8D5B-CC9F9D24899A}"/>
              </a:ext>
            </a:extLst>
          </p:cNvPr>
          <p:cNvSpPr>
            <a:spLocks noGrp="1"/>
          </p:cNvSpPr>
          <p:nvPr>
            <p:ph type="sldNum" sz="quarter" idx="12"/>
          </p:nvPr>
        </p:nvSpPr>
        <p:spPr/>
        <p:txBody>
          <a:bodyPr/>
          <a:lstStyle/>
          <a:p>
            <a:fld id="{20A3D005-796C-7F4C-B799-47876DAF0D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67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CA1941B-7903-E540-B2CE-B9F817A0F48E}"/>
              </a:ext>
            </a:extLst>
          </p:cNvPr>
          <p:cNvSpPr>
            <a:spLocks noGrp="1"/>
          </p:cNvSpPr>
          <p:nvPr>
            <p:ph type="dt" sz="half" idx="10"/>
          </p:nvPr>
        </p:nvSpPr>
        <p:spPr/>
        <p:txBody>
          <a:bodyPr/>
          <a:lstStyle/>
          <a:p>
            <a:fld id="{EDA35547-5590-AE4B-B503-FACC781A388E}" type="datetime1">
              <a:rPr lang="en-US" smtClean="0">
                <a:solidFill>
                  <a:prstClr val="black">
                    <a:tint val="75000"/>
                  </a:prstClr>
                </a:solidFill>
              </a:rPr>
              <a:pPr/>
              <a:t>7/24/2018</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C8646F72-6494-864E-9086-7E2B98828B53}"/>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7557450-122E-8945-AC50-D48B8C41A55E}"/>
              </a:ext>
            </a:extLst>
          </p:cNvPr>
          <p:cNvSpPr>
            <a:spLocks noGrp="1"/>
          </p:cNvSpPr>
          <p:nvPr>
            <p:ph type="sldNum" sz="quarter" idx="12"/>
          </p:nvPr>
        </p:nvSpPr>
        <p:spPr/>
        <p:txBody>
          <a:bodyPr/>
          <a:lstStyle/>
          <a:p>
            <a:fld id="{20A3D005-796C-7F4C-B799-47876DAF0D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5974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B42C74-F1A6-EE41-868E-BC6F5303FA70}"/>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B20B1BBF-153B-2844-B8F3-6742AB0106CF}"/>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xmlns="" id="{1D5A7608-3349-C44A-9C44-3F14B7FED87F}"/>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60240ADD-88EB-1D42-9758-CB4C88F1B4C3}"/>
              </a:ext>
            </a:extLst>
          </p:cNvPr>
          <p:cNvSpPr>
            <a:spLocks noGrp="1"/>
          </p:cNvSpPr>
          <p:nvPr>
            <p:ph type="dt" sz="half" idx="10"/>
          </p:nvPr>
        </p:nvSpPr>
        <p:spPr/>
        <p:txBody>
          <a:bodyPr/>
          <a:lstStyle/>
          <a:p>
            <a:fld id="{FE77DAB8-A91F-4545-9464-A19DA19CA173}" type="datetime1">
              <a:rPr lang="en-US" smtClean="0">
                <a:solidFill>
                  <a:prstClr val="black">
                    <a:tint val="75000"/>
                  </a:prstClr>
                </a:solidFill>
              </a:rPr>
              <a:pPr/>
              <a:t>7/24/2018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7B908799-BBA6-F745-AE2D-59B2921B44EB}"/>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225AD639-CDDA-DA45-97C8-5B7205421F5C}"/>
              </a:ext>
            </a:extLst>
          </p:cNvPr>
          <p:cNvSpPr>
            <a:spLocks noGrp="1"/>
          </p:cNvSpPr>
          <p:nvPr>
            <p:ph type="sldNum" sz="quarter" idx="12"/>
          </p:nvPr>
        </p:nvSpPr>
        <p:spPr/>
        <p:txBody>
          <a:bodyPr/>
          <a:lstStyle/>
          <a:p>
            <a:fld id="{20A3D005-796C-7F4C-B799-47876DAF0D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873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1ED3A0-3344-EA4D-B07F-46A4B4A35D7E}"/>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xmlns="" id="{CBA7359E-B5F2-F142-88CC-65EE5546BDDB}"/>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a:p>
        </p:txBody>
      </p:sp>
      <p:sp>
        <p:nvSpPr>
          <p:cNvPr id="4" name="Text Placeholder 3">
            <a:extLst>
              <a:ext uri="{FF2B5EF4-FFF2-40B4-BE49-F238E27FC236}">
                <a16:creationId xmlns:a16="http://schemas.microsoft.com/office/drawing/2014/main" xmlns="" id="{6BF83A7D-2298-7844-9233-9CFE786CC289}"/>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0EBFA145-A86F-3F4D-AEEC-CDB71DE14EB9}"/>
              </a:ext>
            </a:extLst>
          </p:cNvPr>
          <p:cNvSpPr>
            <a:spLocks noGrp="1"/>
          </p:cNvSpPr>
          <p:nvPr>
            <p:ph type="dt" sz="half" idx="10"/>
          </p:nvPr>
        </p:nvSpPr>
        <p:spPr/>
        <p:txBody>
          <a:bodyPr/>
          <a:lstStyle/>
          <a:p>
            <a:fld id="{262054F7-A753-8D40-B9DA-9E14CB2B221E}" type="datetime1">
              <a:rPr lang="en-US" smtClean="0">
                <a:solidFill>
                  <a:prstClr val="black">
                    <a:tint val="75000"/>
                  </a:prstClr>
                </a:solidFill>
              </a:rPr>
              <a:pPr/>
              <a:t>7/24/2018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8DD13451-A76D-C344-AA05-5280EDFADE2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B6D6004-88DF-8449-848A-E83A378AE2A3}"/>
              </a:ext>
            </a:extLst>
          </p:cNvPr>
          <p:cNvSpPr>
            <a:spLocks noGrp="1"/>
          </p:cNvSpPr>
          <p:nvPr>
            <p:ph type="sldNum" sz="quarter" idx="12"/>
          </p:nvPr>
        </p:nvSpPr>
        <p:spPr/>
        <p:txBody>
          <a:bodyPr/>
          <a:lstStyle/>
          <a:p>
            <a:fld id="{20A3D005-796C-7F4C-B799-47876DAF0D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686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C28C73C-ABBF-0049-9DE1-4E7883E56C6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7F8D937D-3821-2443-821C-6FE261F5E4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6DF2B7E-DA0E-1F43-A8FF-F06A68219C8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7736A-3002-4C5B-96F6-E32F93DA6E9F}" type="datetimeFigureOut">
              <a:rPr lang="en-US" smtClean="0"/>
              <a:t>7/24/2018</a:t>
            </a:fld>
            <a:endParaRPr lang="en-US"/>
          </a:p>
        </p:txBody>
      </p:sp>
      <p:sp>
        <p:nvSpPr>
          <p:cNvPr id="5" name="Footer Placeholder 4">
            <a:extLst>
              <a:ext uri="{FF2B5EF4-FFF2-40B4-BE49-F238E27FC236}">
                <a16:creationId xmlns:a16="http://schemas.microsoft.com/office/drawing/2014/main" xmlns="" id="{9965DEEC-EDC3-764D-8CD6-40E37ADBCBD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2276D5C6-0650-8D49-956E-4642E8658FC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C73C7-2CA6-4D8D-9A4E-269E4367C47F}" type="slidenum">
              <a:rPr lang="en-US" smtClean="0"/>
              <a:t>‹#›</a:t>
            </a:fld>
            <a:endParaRPr lang="en-US"/>
          </a:p>
        </p:txBody>
      </p:sp>
    </p:spTree>
    <p:extLst>
      <p:ext uri="{BB962C8B-B14F-4D97-AF65-F5344CB8AC3E}">
        <p14:creationId xmlns:p14="http://schemas.microsoft.com/office/powerpoint/2010/main" val="184891298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781"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6.JP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notesSlide" Target="../notesSlides/notesSlide12.xml"/><Relationship Id="rId7" Type="http://schemas.openxmlformats.org/officeDocument/2006/relationships/image" Target="../media/image18.JP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21.JPG"/><Relationship Id="rId4" Type="http://schemas.openxmlformats.org/officeDocument/2006/relationships/image" Target="../media/image3.png"/><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notesSlide" Target="../notesSlides/notesSlide17.xml"/><Relationship Id="rId7" Type="http://schemas.openxmlformats.org/officeDocument/2006/relationships/image" Target="../media/image28.JP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notesSlide" Target="../notesSlides/notesSlide18.xml"/><Relationship Id="rId7" Type="http://schemas.openxmlformats.org/officeDocument/2006/relationships/image" Target="../media/image30.JP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notesSlide" Target="../notesSlides/notesSlide19.xml"/><Relationship Id="rId7" Type="http://schemas.openxmlformats.org/officeDocument/2006/relationships/image" Target="../media/image32.JP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6.JP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3.png"/><Relationship Id="rId7"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47.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0.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2.png"/><Relationship Id="rId10" Type="http://schemas.openxmlformats.org/officeDocument/2006/relationships/image" Target="../media/image61.png"/><Relationship Id="rId4" Type="http://schemas.openxmlformats.org/officeDocument/2006/relationships/image" Target="../media/image1.png"/><Relationship Id="rId9"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notesSlide" Target="../notesSlides/notesSlide8.xml"/><Relationship Id="rId7" Type="http://schemas.openxmlformats.org/officeDocument/2006/relationships/image" Target="../media/image13.JP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43A0E80A-62AA-1442-8A41-DE782163C0D0}"/>
              </a:ext>
            </a:extLst>
          </p:cNvPr>
          <p:cNvPicPr>
            <a:picLocks noChangeAspect="1"/>
          </p:cNvPicPr>
          <p:nvPr/>
        </p:nvPicPr>
        <p:blipFill>
          <a:blip r:embed="rId3"/>
          <a:stretch>
            <a:fillRect/>
          </a:stretch>
        </p:blipFill>
        <p:spPr>
          <a:xfrm>
            <a:off x="0" y="5029200"/>
            <a:ext cx="12192000" cy="1828800"/>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ctrTitle"/>
          </p:nvPr>
        </p:nvSpPr>
        <p:spPr>
          <a:xfrm>
            <a:off x="0" y="3219797"/>
            <a:ext cx="12192000" cy="1470618"/>
          </a:xfrm>
        </p:spPr>
        <p:txBody>
          <a:bodyPr/>
          <a:lstStyle/>
          <a:p>
            <a:r>
              <a:rPr lang="en-US" b="1" dirty="0">
                <a:solidFill>
                  <a:srgbClr val="C00000"/>
                </a:solidFill>
                <a:latin typeface="+mn-lt"/>
              </a:rPr>
              <a:t>OMS Tips &amp; Tricks</a:t>
            </a:r>
          </a:p>
        </p:txBody>
      </p:sp>
      <p:sp>
        <p:nvSpPr>
          <p:cNvPr id="3" name="Subtitle 2">
            <a:extLst>
              <a:ext uri="{FF2B5EF4-FFF2-40B4-BE49-F238E27FC236}">
                <a16:creationId xmlns:a16="http://schemas.microsoft.com/office/drawing/2014/main" xmlns="" id="{25D52715-DCAA-C84E-81D8-8905182EEDB7}"/>
              </a:ext>
            </a:extLst>
          </p:cNvPr>
          <p:cNvSpPr>
            <a:spLocks noGrp="1"/>
          </p:cNvSpPr>
          <p:nvPr>
            <p:ph type="subTitle" idx="1"/>
          </p:nvPr>
        </p:nvSpPr>
        <p:spPr>
          <a:xfrm>
            <a:off x="0" y="4742974"/>
            <a:ext cx="12192000" cy="809729"/>
          </a:xfrm>
        </p:spPr>
        <p:txBody>
          <a:bodyPr/>
          <a:lstStyle/>
          <a:p>
            <a:r>
              <a:rPr lang="en-US" b="1" dirty="0" smtClean="0">
                <a:solidFill>
                  <a:srgbClr val="1E428A"/>
                </a:solidFill>
              </a:rPr>
              <a:t>Leverage OMS For You</a:t>
            </a:r>
            <a:endParaRPr lang="en-US" b="1" dirty="0">
              <a:solidFill>
                <a:srgbClr val="1E428A"/>
              </a:solidFill>
            </a:endParaRPr>
          </a:p>
        </p:txBody>
      </p:sp>
      <p:pic>
        <p:nvPicPr>
          <p:cNvPr id="10" name="Picture 9">
            <a:extLst>
              <a:ext uri="{FF2B5EF4-FFF2-40B4-BE49-F238E27FC236}">
                <a16:creationId xmlns:a16="http://schemas.microsoft.com/office/drawing/2014/main" xmlns="" id="{57A78069-A4B8-D047-80D7-8DFD2CA76835}"/>
              </a:ext>
            </a:extLst>
          </p:cNvPr>
          <p:cNvPicPr>
            <a:picLocks noChangeAspect="1"/>
          </p:cNvPicPr>
          <p:nvPr/>
        </p:nvPicPr>
        <p:blipFill>
          <a:blip r:embed="rId4"/>
          <a:stretch>
            <a:fillRect/>
          </a:stretch>
        </p:blipFill>
        <p:spPr>
          <a:xfrm>
            <a:off x="10181968" y="5801675"/>
            <a:ext cx="1911179" cy="932337"/>
          </a:xfrm>
          <a:prstGeom prst="rect">
            <a:avLst/>
          </a:prstGeom>
        </p:spPr>
      </p:pic>
      <p:pic>
        <p:nvPicPr>
          <p:cNvPr id="5" name="Picture 4">
            <a:extLst>
              <a:ext uri="{FF2B5EF4-FFF2-40B4-BE49-F238E27FC236}">
                <a16:creationId xmlns:a16="http://schemas.microsoft.com/office/drawing/2014/main" xmlns="" id="{C017DCE8-1555-964A-B11F-DD9D5CCE5A6C}"/>
              </a:ext>
            </a:extLst>
          </p:cNvPr>
          <p:cNvPicPr>
            <a:picLocks noChangeAspect="1"/>
          </p:cNvPicPr>
          <p:nvPr/>
        </p:nvPicPr>
        <p:blipFill>
          <a:blip r:embed="rId5"/>
          <a:stretch>
            <a:fillRect/>
          </a:stretch>
        </p:blipFill>
        <p:spPr>
          <a:xfrm>
            <a:off x="4135296" y="195088"/>
            <a:ext cx="3909479" cy="3438824"/>
          </a:xfrm>
          <a:prstGeom prst="rect">
            <a:avLst/>
          </a:prstGeom>
        </p:spPr>
      </p:pic>
    </p:spTree>
    <p:extLst>
      <p:ext uri="{BB962C8B-B14F-4D97-AF65-F5344CB8AC3E}">
        <p14:creationId xmlns:p14="http://schemas.microsoft.com/office/powerpoint/2010/main" val="3698025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Erroneous Call(s)</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4881" y="1690690"/>
            <a:ext cx="5605849" cy="3770737"/>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46204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3.75E-6 -0.00718 L -0.11706 -0.00811 " pathEditMode="relative" rAng="0" ptsTypes="AA">
                                      <p:cBhvr>
                                        <p:cTn id="8" dur="1000" fill="hold"/>
                                        <p:tgtEl>
                                          <p:spTgt spid="9"/>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Erroneous Call(s)</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1835" y="1690690"/>
            <a:ext cx="5068330" cy="3869370"/>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75924725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1.04167E-6 -0.00717 L -0.11706 -0.0081 " pathEditMode="relative" rAng="0" ptsTypes="AA">
                                      <p:cBhvr>
                                        <p:cTn id="8" dur="1000" fill="hold"/>
                                        <p:tgtEl>
                                          <p:spTgt spid="9"/>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Erroneous Call(s)</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6173" y="1690691"/>
            <a:ext cx="5615750" cy="3940508"/>
          </a:xfrm>
          <a:prstGeom prst="rect">
            <a:avLst/>
          </a:prstGeom>
          <a:ln w="28575">
            <a:solidFill>
              <a:schemeClr val="accent1"/>
            </a:solidFill>
          </a:ln>
          <a:effectLst>
            <a:outerShdw blurRad="152400" dist="317500" dir="5400000" sx="90000" sy="-19000" rotWithShape="0">
              <a:prstClr val="black">
                <a:alpha val="15000"/>
              </a:prstClr>
            </a:outerShdw>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7903" y="1788693"/>
            <a:ext cx="5615749" cy="3922476"/>
          </a:xfrm>
          <a:prstGeom prst="rect">
            <a:avLst/>
          </a:prstGeom>
          <a:ln w="28575">
            <a:solidFill>
              <a:schemeClr val="accent1"/>
            </a:solidFill>
          </a:ln>
          <a:effectLst>
            <a:outerShdw blurRad="152400" dist="317500" dir="5400000" sx="90000" sy="-19000" rotWithShape="0">
              <a:prstClr val="black">
                <a:alpha val="15000"/>
              </a:prstClr>
            </a:outerShdw>
          </a:effectLst>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8436" y="1742545"/>
            <a:ext cx="5372547" cy="3762533"/>
          </a:xfrm>
          <a:prstGeom prst="rect">
            <a:avLst/>
          </a:prstGeom>
          <a:ln w="28575">
            <a:solidFill>
              <a:schemeClr val="accent1"/>
            </a:solidFill>
          </a:ln>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6173" y="1742545"/>
            <a:ext cx="5679478" cy="3625169"/>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2999330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35" presetClass="path" presetSubtype="0" accel="50000" decel="50000" fill="hold" nodeType="withEffect">
                                  <p:stCondLst>
                                    <p:cond delay="0"/>
                                  </p:stCondLst>
                                  <p:childTnLst>
                                    <p:animMotion origin="layout" path="M 0.04518 0.00764 L -0.07187 0.0067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5" presetID="35" presetClass="path" presetSubtype="0" accel="50000" decel="50000" fill="hold" nodeType="withEffect">
                                  <p:stCondLst>
                                    <p:cond delay="0"/>
                                  </p:stCondLst>
                                  <p:childTnLst>
                                    <p:animMotion origin="layout" path="M -2.29167E-6 -0.00718 L -0.11705 -0.0081 " pathEditMode="relative" rAng="0" ptsTypes="AA">
                                      <p:cBhvr>
                                        <p:cTn id="16" dur="1000" fill="hold"/>
                                        <p:tgtEl>
                                          <p:spTgt spid="9"/>
                                        </p:tgtEl>
                                        <p:attrNameLst>
                                          <p:attrName>ppt_x</p:attrName>
                                          <p:attrName>ppt_y</p:attrName>
                                        </p:attrNameLst>
                                      </p:cBhvr>
                                      <p:rCtr x="-5859" y="-46"/>
                                    </p:animMotion>
                                  </p:childTnLst>
                                </p:cTn>
                              </p:par>
                              <p:par>
                                <p:cTn id="17" presetID="6" presetClass="emph" presetSubtype="0" fill="hold" nodeType="withEffect">
                                  <p:stCondLst>
                                    <p:cond delay="1000"/>
                                  </p:stCondLst>
                                  <p:childTnLst>
                                    <p:animScale>
                                      <p:cBhvr>
                                        <p:cTn id="18" dur="2000" fill="hold"/>
                                        <p:tgtEl>
                                          <p:spTgt spid="9"/>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23" presetID="35" presetClass="path" presetSubtype="0" accel="50000" decel="50000" fill="hold" nodeType="withEffect">
                                  <p:stCondLst>
                                    <p:cond delay="0"/>
                                  </p:stCondLst>
                                  <p:childTnLst>
                                    <p:animMotion origin="layout" path="M -4.79167E-6 -0.00717 L -0.11705 -0.0081 " pathEditMode="relative" rAng="0" ptsTypes="AA">
                                      <p:cBhvr>
                                        <p:cTn id="24" dur="1000" fill="hold"/>
                                        <p:tgtEl>
                                          <p:spTgt spid="10"/>
                                        </p:tgtEl>
                                        <p:attrNameLst>
                                          <p:attrName>ppt_x</p:attrName>
                                          <p:attrName>ppt_y</p:attrName>
                                        </p:attrNameLst>
                                      </p:cBhvr>
                                      <p:rCtr x="-5859" y="-46"/>
                                    </p:animMotion>
                                  </p:childTnLst>
                                </p:cTn>
                              </p:par>
                              <p:par>
                                <p:cTn id="25" presetID="6" presetClass="emph" presetSubtype="0" fill="hold" nodeType="withEffect">
                                  <p:stCondLst>
                                    <p:cond delay="1000"/>
                                  </p:stCondLst>
                                  <p:childTnLst>
                                    <p:animScale>
                                      <p:cBhvr>
                                        <p:cTn id="26" dur="2000" fill="hold"/>
                                        <p:tgtEl>
                                          <p:spTgt spid="10"/>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35" presetClass="path" presetSubtype="0" accel="50000" decel="50000" fill="hold" nodeType="withEffect">
                                  <p:stCondLst>
                                    <p:cond delay="0"/>
                                  </p:stCondLst>
                                  <p:childTnLst>
                                    <p:animMotion origin="layout" path="M -4.79167E-6 -0.00718 L -0.11705 -0.0081 " pathEditMode="relative" rAng="0" ptsTypes="AA">
                                      <p:cBhvr>
                                        <p:cTn id="32" dur="1000" fill="hold"/>
                                        <p:tgtEl>
                                          <p:spTgt spid="11"/>
                                        </p:tgtEl>
                                        <p:attrNameLst>
                                          <p:attrName>ppt_x</p:attrName>
                                          <p:attrName>ppt_y</p:attrName>
                                        </p:attrNameLst>
                                      </p:cBhvr>
                                      <p:rCtr x="-5859" y="-46"/>
                                    </p:animMotion>
                                  </p:childTnLst>
                                </p:cTn>
                              </p:par>
                              <p:par>
                                <p:cTn id="33" presetID="6" presetClass="emph" presetSubtype="0" fill="hold" nodeType="withEffect">
                                  <p:stCondLst>
                                    <p:cond delay="1000"/>
                                  </p:stCondLst>
                                  <p:childTnLst>
                                    <p:animScale>
                                      <p:cBhvr>
                                        <p:cTn id="34"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Erroneous Call(s)</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5160" y="1625040"/>
            <a:ext cx="6052006" cy="4318560"/>
          </a:xfrm>
          <a:prstGeom prst="rect">
            <a:avLst/>
          </a:prstGeom>
          <a:ln w="28575">
            <a:solidFill>
              <a:schemeClr val="accent1"/>
            </a:solidFill>
          </a:ln>
          <a:effectLst>
            <a:outerShdw blurRad="152400" dist="317500" dir="5400000" sx="90000" sy="-19000" rotWithShape="0">
              <a:prstClr val="black">
                <a:alpha val="15000"/>
              </a:prstClr>
            </a:outerShdw>
          </a:effectLst>
        </p:spPr>
      </p:pic>
      <p:sp>
        <p:nvSpPr>
          <p:cNvPr id="9" name="Rectangle 8"/>
          <p:cNvSpPr/>
          <p:nvPr/>
        </p:nvSpPr>
        <p:spPr>
          <a:xfrm>
            <a:off x="3883068" y="759367"/>
            <a:ext cx="767658" cy="342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38950" y="2192556"/>
            <a:ext cx="1922726" cy="1340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46352" y="1732187"/>
            <a:ext cx="615063" cy="2382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4054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5E-6 -0.00717 L -0.11706 -0.008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5" presetID="8" presetClass="emph" presetSubtype="0" fill="hold" grpId="1" nodeType="withEffect">
                                  <p:stCondLst>
                                    <p:cond delay="0"/>
                                  </p:stCondLst>
                                  <p:childTnLst>
                                    <p:animRot by="21600000">
                                      <p:cBhvr>
                                        <p:cTn id="16" dur="1000" fill="hold"/>
                                        <p:tgtEl>
                                          <p:spTgt spid="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8" presetClass="emph" presetSubtype="0" fill="hold" grpId="1" nodeType="withEffect">
                                  <p:stCondLst>
                                    <p:cond delay="0"/>
                                  </p:stCondLst>
                                  <p:childTnLst>
                                    <p:animRot by="21600000">
                                      <p:cBhvr>
                                        <p:cTn id="26" dur="1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Erroneous Call(s)</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pic>
        <p:nvPicPr>
          <p:cNvPr id="7" name="Picture 6"/>
          <p:cNvPicPr>
            <a:picLocks noChangeAspect="1"/>
          </p:cNvPicPr>
          <p:nvPr/>
        </p:nvPicPr>
        <p:blipFill>
          <a:blip r:embed="rId7"/>
          <a:stretch>
            <a:fillRect/>
          </a:stretch>
        </p:blipFill>
        <p:spPr>
          <a:xfrm>
            <a:off x="4376737" y="2714123"/>
            <a:ext cx="3438525" cy="1790700"/>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3649728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5E-6 -0.00717 L -0.11706 -0.008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Partial Restore</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0786" y="1596098"/>
            <a:ext cx="5309150" cy="3958334"/>
          </a:xfrm>
          <a:prstGeom prst="rect">
            <a:avLst/>
          </a:prstGeom>
          <a:ln w="28575">
            <a:solidFill>
              <a:schemeClr val="accent1"/>
            </a:solidFill>
          </a:ln>
        </p:spPr>
      </p:pic>
      <p:sp>
        <p:nvSpPr>
          <p:cNvPr id="9" name="Rectangle 8"/>
          <p:cNvSpPr/>
          <p:nvPr/>
        </p:nvSpPr>
        <p:spPr>
          <a:xfrm>
            <a:off x="5174187" y="3985615"/>
            <a:ext cx="434618" cy="45441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0786" y="1784799"/>
            <a:ext cx="5309150" cy="3938271"/>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20561688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2.91667E-6 -0.00718 L -0.11705 -0.0081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40000" y="14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8" presetClass="emph" presetSubtype="0" fill="hold" grpId="1" nodeType="withEffect">
                                  <p:stCondLst>
                                    <p:cond delay="0"/>
                                  </p:stCondLst>
                                  <p:childTnLst>
                                    <p:animRot by="21600000">
                                      <p:cBhvr>
                                        <p:cTn id="16" dur="1000" fill="hold"/>
                                        <p:tgtEl>
                                          <p:spTgt spid="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35" presetClass="path" presetSubtype="0" accel="50000" decel="50000" fill="hold" nodeType="withEffect">
                                  <p:stCondLst>
                                    <p:cond delay="0"/>
                                  </p:stCondLst>
                                  <p:childTnLst>
                                    <p:animMotion origin="layout" path="M -2.91667E-6 -0.00717 L -0.11705 -0.0081 " pathEditMode="relative" rAng="0" ptsTypes="AA">
                                      <p:cBhvr>
                                        <p:cTn id="22" dur="1000" fill="hold"/>
                                        <p:tgtEl>
                                          <p:spTgt spid="10"/>
                                        </p:tgtEl>
                                        <p:attrNameLst>
                                          <p:attrName>ppt_x</p:attrName>
                                          <p:attrName>ppt_y</p:attrName>
                                        </p:attrNameLst>
                                      </p:cBhvr>
                                      <p:rCtr x="-5859" y="-46"/>
                                    </p:animMotion>
                                  </p:childTnLst>
                                </p:cTn>
                              </p:par>
                              <p:par>
                                <p:cTn id="23" presetID="6" presetClass="emph" presetSubtype="0" fill="hold" nodeType="withEffect">
                                  <p:stCondLst>
                                    <p:cond delay="1000"/>
                                  </p:stCondLst>
                                  <p:childTnLst>
                                    <p:animScale>
                                      <p:cBhvr>
                                        <p:cTn id="24"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Partial Restore</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5473" y="1470142"/>
            <a:ext cx="5737568" cy="4273042"/>
          </a:xfrm>
          <a:prstGeom prst="rect">
            <a:avLst/>
          </a:prstGeom>
          <a:ln w="28575">
            <a:solidFill>
              <a:schemeClr val="accent1"/>
            </a:solidFill>
          </a:ln>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7122" y="1597784"/>
            <a:ext cx="5737568" cy="4345816"/>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57090691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35" presetClass="path" presetSubtype="0" accel="50000" decel="50000" fill="hold" nodeType="withEffect">
                                  <p:stCondLst>
                                    <p:cond delay="0"/>
                                  </p:stCondLst>
                                  <p:childTnLst>
                                    <p:animMotion origin="layout" path="M 3.33333E-6 -0.00718 L -0.11706 -0.0081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4.375E-6 -0.00718 L -0.11706 -0.0081 " pathEditMode="relative" rAng="0" ptsTypes="AA">
                                      <p:cBhvr>
                                        <p:cTn id="16" dur="1000" fill="hold"/>
                                        <p:tgtEl>
                                          <p:spTgt spid="9"/>
                                        </p:tgtEl>
                                        <p:attrNameLst>
                                          <p:attrName>ppt_x</p:attrName>
                                          <p:attrName>ppt_y</p:attrName>
                                        </p:attrNameLst>
                                      </p:cBhvr>
                                      <p:rCtr x="-5859" y="-46"/>
                                    </p:animMotion>
                                  </p:childTnLst>
                                </p:cTn>
                              </p:par>
                              <p:par>
                                <p:cTn id="17" presetID="6" presetClass="emph" presetSubtype="0" fill="hold" nodeType="withEffect">
                                  <p:stCondLst>
                                    <p:cond delay="1000"/>
                                  </p:stCondLst>
                                  <p:childTnLst>
                                    <p:animScale>
                                      <p:cBhvr>
                                        <p:cTn id="18"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Partial Restore</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6533" y="2194866"/>
            <a:ext cx="4977266" cy="2544467"/>
          </a:xfrm>
          <a:prstGeom prst="rect">
            <a:avLst/>
          </a:prstGeom>
        </p:spPr>
      </p:pic>
      <p:sp>
        <p:nvSpPr>
          <p:cNvPr id="9" name="Rectangle 8"/>
          <p:cNvSpPr/>
          <p:nvPr/>
        </p:nvSpPr>
        <p:spPr>
          <a:xfrm>
            <a:off x="1267951" y="2751686"/>
            <a:ext cx="620039" cy="5837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6488" y="1534647"/>
            <a:ext cx="5676196" cy="4319578"/>
          </a:xfrm>
          <a:prstGeom prst="rect">
            <a:avLst/>
          </a:prstGeom>
          <a:ln w="28575">
            <a:solidFill>
              <a:schemeClr val="accent1"/>
            </a:solidFill>
          </a:ln>
          <a:effectLst>
            <a:outerShdw blurRad="152400" dist="317500" dir="5400000" sx="90000" sy="-19000" rotWithShape="0">
              <a:prstClr val="black">
                <a:alpha val="15000"/>
              </a:prstClr>
            </a:outerShdw>
          </a:effectLst>
        </p:spPr>
      </p:pic>
      <p:sp>
        <p:nvSpPr>
          <p:cNvPr id="11" name="Rectangle 10"/>
          <p:cNvSpPr/>
          <p:nvPr/>
        </p:nvSpPr>
        <p:spPr>
          <a:xfrm>
            <a:off x="6216592" y="1102709"/>
            <a:ext cx="2843638" cy="21887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28384" y="4800731"/>
            <a:ext cx="8484300" cy="3980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891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3.125E-6 -0.00718 L -0.11706 -0.0081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5" presetID="8" presetClass="emph" presetSubtype="0" fill="hold" grpId="1" nodeType="withEffect">
                                  <p:stCondLst>
                                    <p:cond delay="0"/>
                                  </p:stCondLst>
                                  <p:childTnLst>
                                    <p:animRot by="21600000">
                                      <p:cBhvr>
                                        <p:cTn id="16" dur="1000" fill="hold"/>
                                        <p:tgtEl>
                                          <p:spTgt spid="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35" presetClass="path" presetSubtype="0" accel="50000" decel="50000" fill="hold" nodeType="withEffect">
                                  <p:stCondLst>
                                    <p:cond delay="0"/>
                                  </p:stCondLst>
                                  <p:childTnLst>
                                    <p:animMotion origin="layout" path="M 3.54167E-6 -0.00718 L -0.11706 -0.0081 " pathEditMode="relative" rAng="0" ptsTypes="AA">
                                      <p:cBhvr>
                                        <p:cTn id="22" dur="1000" fill="hold"/>
                                        <p:tgtEl>
                                          <p:spTgt spid="10"/>
                                        </p:tgtEl>
                                        <p:attrNameLst>
                                          <p:attrName>ppt_x</p:attrName>
                                          <p:attrName>ppt_y</p:attrName>
                                        </p:attrNameLst>
                                      </p:cBhvr>
                                      <p:rCtr x="-5859" y="-46"/>
                                    </p:animMotion>
                                  </p:childTnLst>
                                </p:cTn>
                              </p:par>
                              <p:par>
                                <p:cTn id="23" presetID="6" presetClass="emph" presetSubtype="0" fill="hold" nodeType="withEffect">
                                  <p:stCondLst>
                                    <p:cond delay="1000"/>
                                  </p:stCondLst>
                                  <p:childTnLst>
                                    <p:animScale>
                                      <p:cBhvr>
                                        <p:cTn id="24" dur="2000" fill="hold"/>
                                        <p:tgtEl>
                                          <p:spTgt spid="10"/>
                                        </p:tgtEl>
                                      </p:cBhvr>
                                      <p:by x="150000" y="150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8" presetClass="emph" presetSubtype="0" fill="hold" grpId="1" nodeType="withEffect">
                                  <p:stCondLst>
                                    <p:cond delay="0"/>
                                  </p:stCondLst>
                                  <p:childTnLst>
                                    <p:animRot by="21600000">
                                      <p:cBhvr>
                                        <p:cTn id="32" dur="1000" fill="hold"/>
                                        <p:tgtEl>
                                          <p:spTgt spid="12"/>
                                        </p:tgtEl>
                                        <p:attrNameLst>
                                          <p:attrName>r</p:attrName>
                                        </p:attrNameLst>
                                      </p:cBhvr>
                                    </p:animRot>
                                  </p:childTnLst>
                                </p:cTn>
                              </p:par>
                              <p:par>
                                <p:cTn id="33" presetID="8" presetClass="emph" presetSubtype="0" fill="hold" grpId="1" nodeType="withEffect">
                                  <p:stCondLst>
                                    <p:cond delay="0"/>
                                  </p:stCondLst>
                                  <p:childTnLst>
                                    <p:animRot by="21600000">
                                      <p:cBhvr>
                                        <p:cTn id="34" dur="1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Partial Restore</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6160" y="1944882"/>
            <a:ext cx="5364948" cy="4083511"/>
          </a:xfrm>
          <a:prstGeom prst="rect">
            <a:avLst/>
          </a:prstGeom>
          <a:ln w="28575">
            <a:solidFill>
              <a:schemeClr val="accent1"/>
            </a:solidFill>
          </a:ln>
          <a:effectLst>
            <a:outerShdw blurRad="152400" dist="317500" dir="5400000" sx="90000" sy="-19000" rotWithShape="0">
              <a:prstClr val="black">
                <a:alpha val="15000"/>
              </a:prstClr>
            </a:outerShdw>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7070" y="1934373"/>
            <a:ext cx="5312508" cy="4050945"/>
          </a:xfrm>
          <a:prstGeom prst="rect">
            <a:avLst/>
          </a:prstGeom>
          <a:ln w="28575">
            <a:solidFill>
              <a:schemeClr val="accent1"/>
            </a:solidFill>
          </a:ln>
          <a:effectLst>
            <a:outerShdw blurRad="152400" dist="317500" dir="5400000" sx="90000" sy="-19000" rotWithShape="0">
              <a:prstClr val="black">
                <a:alpha val="15000"/>
              </a:prstClr>
            </a:outerShdw>
          </a:effectLst>
        </p:spPr>
      </p:pic>
      <p:sp>
        <p:nvSpPr>
          <p:cNvPr id="10" name="Rectangle 9"/>
          <p:cNvSpPr/>
          <p:nvPr/>
        </p:nvSpPr>
        <p:spPr>
          <a:xfrm>
            <a:off x="3723190" y="1522289"/>
            <a:ext cx="1915182" cy="3788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9455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35" presetClass="path" presetSubtype="0" accel="50000" decel="50000" fill="hold" nodeType="withEffect">
                                  <p:stCondLst>
                                    <p:cond delay="0"/>
                                  </p:stCondLst>
                                  <p:childTnLst>
                                    <p:animMotion origin="layout" path="M -1.25E-6 -0.00718 L -0.11706 -0.008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6.25E-7 -0.00717 L -0.11706 -0.0081 " pathEditMode="relative" rAng="0" ptsTypes="AA">
                                      <p:cBhvr>
                                        <p:cTn id="16" dur="1000" fill="hold"/>
                                        <p:tgtEl>
                                          <p:spTgt spid="9"/>
                                        </p:tgtEl>
                                        <p:attrNameLst>
                                          <p:attrName>ppt_x</p:attrName>
                                          <p:attrName>ppt_y</p:attrName>
                                        </p:attrNameLst>
                                      </p:cBhvr>
                                      <p:rCtr x="-5859" y="-46"/>
                                    </p:animMotion>
                                  </p:childTnLst>
                                </p:cTn>
                              </p:par>
                              <p:par>
                                <p:cTn id="17" presetID="6" presetClass="emph" presetSubtype="0" fill="hold" nodeType="withEffect">
                                  <p:stCondLst>
                                    <p:cond delay="1000"/>
                                  </p:stCondLst>
                                  <p:childTnLst>
                                    <p:animScale>
                                      <p:cBhvr>
                                        <p:cTn id="18" dur="2000" fill="hold"/>
                                        <p:tgtEl>
                                          <p:spTgt spid="9"/>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8" presetClass="emph" presetSubtype="0" fill="hold" grpId="1" nodeType="withEffect">
                                  <p:stCondLst>
                                    <p:cond delay="0"/>
                                  </p:stCondLst>
                                  <p:childTnLst>
                                    <p:animRot by="21600000">
                                      <p:cBhvr>
                                        <p:cTn id="24" dur="1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Forcing Partially Upstream</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7472" y="1796421"/>
            <a:ext cx="6105441" cy="4141251"/>
          </a:xfrm>
          <a:prstGeom prst="rect">
            <a:avLst/>
          </a:prstGeom>
          <a:ln w="28575">
            <a:solidFill>
              <a:schemeClr val="accent1"/>
            </a:solidFill>
          </a:ln>
          <a:effectLst>
            <a:outerShdw blurRad="152400" dist="317500" dir="5400000" sx="90000" sy="-19000" rotWithShape="0">
              <a:prstClr val="black">
                <a:alpha val="15000"/>
              </a:prstClr>
            </a:outerShdw>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7472" y="1796421"/>
            <a:ext cx="6105441" cy="4061209"/>
          </a:xfrm>
          <a:prstGeom prst="rect">
            <a:avLst/>
          </a:prstGeom>
          <a:ln w="28575">
            <a:solidFill>
              <a:schemeClr val="accent1"/>
            </a:solidFill>
          </a:ln>
          <a:effectLst>
            <a:outerShdw blurRad="152400" dist="317500" dir="5400000" sx="90000" sy="-19000" rotWithShape="0">
              <a:prstClr val="black">
                <a:alpha val="15000"/>
              </a:prstClr>
            </a:outerShdw>
          </a:effectLst>
        </p:spPr>
      </p:pic>
      <p:sp>
        <p:nvSpPr>
          <p:cNvPr id="10" name="Rectangle 9"/>
          <p:cNvSpPr/>
          <p:nvPr/>
        </p:nvSpPr>
        <p:spPr>
          <a:xfrm>
            <a:off x="185521" y="1869143"/>
            <a:ext cx="7613154" cy="2821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12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35" presetClass="path" presetSubtype="0" accel="50000" decel="50000" fill="hold" nodeType="withEffect">
                                  <p:stCondLst>
                                    <p:cond delay="0"/>
                                  </p:stCondLst>
                                  <p:childTnLst>
                                    <p:animMotion origin="layout" path="M -6.25E-7 -0.00718 L -0.11706 -0.008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6.25E-7 -0.00717 L -0.11706 -0.0081 " pathEditMode="relative" rAng="0" ptsTypes="AA">
                                      <p:cBhvr>
                                        <p:cTn id="16" dur="1000" fill="hold"/>
                                        <p:tgtEl>
                                          <p:spTgt spid="9"/>
                                        </p:tgtEl>
                                        <p:attrNameLst>
                                          <p:attrName>ppt_x</p:attrName>
                                          <p:attrName>ppt_y</p:attrName>
                                        </p:attrNameLst>
                                      </p:cBhvr>
                                      <p:rCtr x="-5859" y="-46"/>
                                    </p:animMotion>
                                  </p:childTnLst>
                                </p:cTn>
                              </p:par>
                              <p:par>
                                <p:cTn id="17" presetID="6" presetClass="emph" presetSubtype="0" fill="hold" nodeType="withEffect">
                                  <p:stCondLst>
                                    <p:cond delay="1000"/>
                                  </p:stCondLst>
                                  <p:childTnLst>
                                    <p:animScale>
                                      <p:cBhvr>
                                        <p:cTn id="18" dur="2000" fill="hold"/>
                                        <p:tgtEl>
                                          <p:spTgt spid="9"/>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8" presetClass="emph" presetSubtype="0" fill="hold" grpId="1" nodeType="withEffect">
                                  <p:stCondLst>
                                    <p:cond delay="0"/>
                                  </p:stCondLst>
                                  <p:childTnLst>
                                    <p:animRot by="21600000">
                                      <p:cBhvr>
                                        <p:cTn id="24" dur="1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1696" y="1690690"/>
            <a:ext cx="4153025" cy="4153025"/>
          </a:xfrm>
          <a:prstGeom prst="rect">
            <a:avLst/>
          </a:prstGeom>
        </p:spPr>
      </p:pic>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smtClean="0">
                <a:solidFill>
                  <a:srgbClr val="C00000"/>
                </a:solidFill>
                <a:latin typeface="+mn-lt"/>
              </a:rPr>
              <a:t>MOVING CASES</a:t>
            </a:r>
            <a:endParaRPr lang="en-US" b="1" dirty="0">
              <a:solidFill>
                <a:srgbClr val="C00000"/>
              </a:solidFill>
              <a:latin typeface="+mn-lt"/>
            </a:endParaRPr>
          </a:p>
        </p:txBody>
      </p:sp>
      <p:sp>
        <p:nvSpPr>
          <p:cNvPr id="3" name="Subtitle 2">
            <a:extLst>
              <a:ext uri="{FF2B5EF4-FFF2-40B4-BE49-F238E27FC236}">
                <a16:creationId xmlns="" xmlns:a16="http://schemas.microsoft.com/office/drawing/2014/main" id="{25D52715-DCAA-C84E-81D8-8905182EEDB7}"/>
              </a:ext>
            </a:extLst>
          </p:cNvPr>
          <p:cNvSpPr>
            <a:spLocks noGrp="1"/>
          </p:cNvSpPr>
          <p:nvPr>
            <p:ph idx="1"/>
          </p:nvPr>
        </p:nvSpPr>
        <p:spPr/>
        <p:txBody>
          <a:bodyPr/>
          <a:lstStyle/>
          <a:p>
            <a:r>
              <a:rPr lang="en-US" b="1" dirty="0" smtClean="0">
                <a:solidFill>
                  <a:srgbClr val="1E428A"/>
                </a:solidFill>
              </a:rPr>
              <a:t>Forcing </a:t>
            </a:r>
            <a:r>
              <a:rPr lang="en-US" b="1" dirty="0">
                <a:solidFill>
                  <a:srgbClr val="1E428A"/>
                </a:solidFill>
              </a:rPr>
              <a:t>Downstream</a:t>
            </a:r>
          </a:p>
          <a:p>
            <a:pPr lvl="1"/>
            <a:r>
              <a:rPr lang="en-US" dirty="0">
                <a:solidFill>
                  <a:srgbClr val="1E428A"/>
                </a:solidFill>
              </a:rPr>
              <a:t>Missing Device</a:t>
            </a:r>
          </a:p>
          <a:p>
            <a:pPr lvl="1"/>
            <a:r>
              <a:rPr lang="en-US" dirty="0">
                <a:solidFill>
                  <a:srgbClr val="1E428A"/>
                </a:solidFill>
              </a:rPr>
              <a:t>Erroneous Call(s)</a:t>
            </a:r>
          </a:p>
          <a:p>
            <a:pPr lvl="1"/>
            <a:r>
              <a:rPr lang="en-US" dirty="0">
                <a:solidFill>
                  <a:srgbClr val="1E428A"/>
                </a:solidFill>
              </a:rPr>
              <a:t>Partial Restore</a:t>
            </a:r>
          </a:p>
          <a:p>
            <a:r>
              <a:rPr lang="en-US" b="1" dirty="0">
                <a:solidFill>
                  <a:srgbClr val="1E428A"/>
                </a:solidFill>
              </a:rPr>
              <a:t>Forcing Partially Upstream</a:t>
            </a:r>
          </a:p>
          <a:p>
            <a:r>
              <a:rPr lang="en-US" b="1" dirty="0">
                <a:solidFill>
                  <a:srgbClr val="1E428A"/>
                </a:solidFill>
              </a:rPr>
              <a:t>Ensuring Data Transfers</a:t>
            </a:r>
          </a:p>
          <a:p>
            <a:r>
              <a:rPr lang="en-US" b="1" dirty="0">
                <a:solidFill>
                  <a:srgbClr val="1E428A"/>
                </a:solidFill>
              </a:rPr>
              <a:t>Bringing Missing Device Information in to GIS</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spTree>
    <p:extLst>
      <p:ext uri="{BB962C8B-B14F-4D97-AF65-F5344CB8AC3E}">
        <p14:creationId xmlns:p14="http://schemas.microsoft.com/office/powerpoint/2010/main" val="24499858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Forcing Partially Upstream</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9816" y="1647863"/>
            <a:ext cx="6186289" cy="4142543"/>
          </a:xfrm>
          <a:prstGeom prst="rect">
            <a:avLst/>
          </a:prstGeom>
          <a:ln w="28575">
            <a:solidFill>
              <a:schemeClr val="accent1"/>
            </a:solidFill>
          </a:ln>
          <a:effectLst>
            <a:outerShdw blurRad="152400" dist="317500" dir="5400000" sx="90000" sy="-19000" rotWithShape="0">
              <a:prstClr val="black">
                <a:alpha val="15000"/>
              </a:prstClr>
            </a:outerShdw>
          </a:effectLst>
        </p:spPr>
      </p:pic>
      <p:sp>
        <p:nvSpPr>
          <p:cNvPr id="9" name="Rectangle 8"/>
          <p:cNvSpPr/>
          <p:nvPr/>
        </p:nvSpPr>
        <p:spPr>
          <a:xfrm>
            <a:off x="283781" y="1337194"/>
            <a:ext cx="7798675" cy="3030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72426" y="5186261"/>
            <a:ext cx="2348790" cy="3655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19506" y="2609122"/>
            <a:ext cx="1705957" cy="3537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5536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2.08333E-6 -0.00718 L -0.11706 -0.008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8" presetClass="emph" presetSubtype="0" fill="hold" grpId="1" nodeType="withEffect">
                                  <p:stCondLst>
                                    <p:cond delay="0"/>
                                  </p:stCondLst>
                                  <p:childTnLst>
                                    <p:animRot by="21600000">
                                      <p:cBhvr>
                                        <p:cTn id="16" dur="1000" fill="hold"/>
                                        <p:tgtEl>
                                          <p:spTgt spid="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8" presetClass="emph" presetSubtype="0" fill="hold" grpId="1" nodeType="withEffect">
                                  <p:stCondLst>
                                    <p:cond delay="0"/>
                                  </p:stCondLst>
                                  <p:childTnLst>
                                    <p:animRot by="21600000">
                                      <p:cBhvr>
                                        <p:cTn id="22" dur="1000" fill="hold"/>
                                        <p:tgtEl>
                                          <p:spTgt spid="10"/>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8" presetClass="emph" presetSubtype="0" fill="hold" grpId="1" nodeType="withEffect">
                                  <p:stCondLst>
                                    <p:cond delay="0"/>
                                  </p:stCondLst>
                                  <p:childTnLst>
                                    <p:animRot by="21600000">
                                      <p:cBhvr>
                                        <p:cTn id="28" dur="1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Forcing Partially Upstream</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5031" y="1907642"/>
            <a:ext cx="6270306" cy="3574119"/>
          </a:xfrm>
          <a:prstGeom prst="rect">
            <a:avLst/>
          </a:prstGeom>
          <a:ln w="28575">
            <a:solidFill>
              <a:schemeClr val="accent1"/>
            </a:solidFill>
          </a:ln>
          <a:effectLst>
            <a:outerShdw blurRad="152400" dist="317500" dir="5400000" sx="90000" sy="-19000" rotWithShape="0">
              <a:prstClr val="black">
                <a:alpha val="15000"/>
              </a:prstClr>
            </a:outerShdw>
          </a:effectLst>
        </p:spPr>
      </p:pic>
      <p:sp>
        <p:nvSpPr>
          <p:cNvPr id="9" name="Rectangle 8"/>
          <p:cNvSpPr/>
          <p:nvPr/>
        </p:nvSpPr>
        <p:spPr>
          <a:xfrm>
            <a:off x="880240" y="1659518"/>
            <a:ext cx="353247" cy="3839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77090" y="4660250"/>
            <a:ext cx="353247" cy="3839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19139" y="1997273"/>
            <a:ext cx="353247" cy="3839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8202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3.75E-6 -0.00718 L -0.11705 -0.008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8" presetClass="emph" presetSubtype="0" fill="hold" grpId="1" nodeType="withEffect">
                                  <p:stCondLst>
                                    <p:cond delay="0"/>
                                  </p:stCondLst>
                                  <p:childTnLst>
                                    <p:animRot by="21600000">
                                      <p:cBhvr>
                                        <p:cTn id="16" dur="1000" fill="hold"/>
                                        <p:tgtEl>
                                          <p:spTgt spid="9"/>
                                        </p:tgtEl>
                                        <p:attrNameLst>
                                          <p:attrName>r</p:attrName>
                                        </p:attrNameLst>
                                      </p:cBhvr>
                                    </p:animRo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8" presetClass="emph" presetSubtype="0" fill="hold" grpId="1" nodeType="withEffect">
                                  <p:stCondLst>
                                    <p:cond delay="0"/>
                                  </p:stCondLst>
                                  <p:childTnLst>
                                    <p:animRot by="21600000">
                                      <p:cBhvr>
                                        <p:cTn id="20" dur="1000" fill="hold"/>
                                        <p:tgtEl>
                                          <p:spTgt spid="11"/>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8" presetClass="emph" presetSubtype="0" fill="hold" grpId="1" nodeType="withEffect">
                                  <p:stCondLst>
                                    <p:cond delay="0"/>
                                  </p:stCondLst>
                                  <p:childTnLst>
                                    <p:animRot by="21600000">
                                      <p:cBhvr>
                                        <p:cTn id="26" dur="1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Forcing Partially Upstream</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2192" y="1654595"/>
            <a:ext cx="5458051" cy="4147080"/>
          </a:xfrm>
          <a:prstGeom prst="rect">
            <a:avLst/>
          </a:prstGeom>
          <a:ln w="28575">
            <a:solidFill>
              <a:schemeClr val="accent1"/>
            </a:solidFill>
          </a:ln>
          <a:effectLst>
            <a:outerShdw blurRad="152400" dist="317500" dir="5400000" sx="90000" sy="-19000" rotWithShape="0">
              <a:prstClr val="black">
                <a:alpha val="15000"/>
              </a:prstClr>
            </a:outerShdw>
          </a:effectLst>
        </p:spPr>
      </p:pic>
      <p:sp>
        <p:nvSpPr>
          <p:cNvPr id="9" name="Rectangle 8"/>
          <p:cNvSpPr/>
          <p:nvPr/>
        </p:nvSpPr>
        <p:spPr>
          <a:xfrm>
            <a:off x="3962398" y="1250822"/>
            <a:ext cx="1872120" cy="352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84938" y="3755366"/>
            <a:ext cx="5286703" cy="9105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071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6.25E-7 -0.00718 L -0.11706 -0.008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8" presetClass="emph" presetSubtype="0" fill="hold" grpId="1" nodeType="withEffect">
                                  <p:stCondLst>
                                    <p:cond delay="0"/>
                                  </p:stCondLst>
                                  <p:childTnLst>
                                    <p:animRot by="21600000">
                                      <p:cBhvr>
                                        <p:cTn id="16" dur="1000" fill="hold"/>
                                        <p:tgtEl>
                                          <p:spTgt spid="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8" presetClass="emph" presetSubtype="0" fill="hold" grpId="1" nodeType="withEffect">
                                  <p:stCondLst>
                                    <p:cond delay="0"/>
                                  </p:stCondLst>
                                  <p:childTnLst>
                                    <p:animRot by="21600000">
                                      <p:cBhvr>
                                        <p:cTn id="22" dur="1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Forcing Partially Upstream</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9738" y="1808402"/>
            <a:ext cx="6432019" cy="3824767"/>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21292907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3.75E-6 -0.00717 L -0.11705 -0.008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428405" y="4001294"/>
            <a:ext cx="1344906" cy="1306323"/>
          </a:xfrm>
          <a:prstGeom prst="rect">
            <a:avLst/>
          </a:prstGeom>
        </p:spPr>
      </p:pic>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Ensuring Data Transfers</a:t>
            </a: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p:txBody>
          <a:bodyPr/>
          <a:lstStyle/>
          <a:p>
            <a:r>
              <a:rPr lang="en-US" b="1" dirty="0" smtClean="0">
                <a:solidFill>
                  <a:srgbClr val="1E428A"/>
                </a:solidFill>
              </a:rPr>
              <a:t>Set Verify Time</a:t>
            </a:r>
          </a:p>
          <a:p>
            <a:r>
              <a:rPr lang="en-US" b="1" dirty="0" smtClean="0">
                <a:solidFill>
                  <a:srgbClr val="1E428A"/>
                </a:solidFill>
              </a:rPr>
              <a:t>Copy </a:t>
            </a:r>
            <a:r>
              <a:rPr lang="en-US" b="1" dirty="0">
                <a:solidFill>
                  <a:srgbClr val="1E428A"/>
                </a:solidFill>
              </a:rPr>
              <a:t>and </a:t>
            </a:r>
            <a:r>
              <a:rPr lang="en-US" b="1" dirty="0" smtClean="0">
                <a:solidFill>
                  <a:srgbClr val="1E428A"/>
                </a:solidFill>
              </a:rPr>
              <a:t>Paste</a:t>
            </a:r>
            <a:endParaRPr lang="en-US" b="1" dirty="0">
              <a:solidFill>
                <a:srgbClr val="1E428A"/>
              </a:solidFill>
            </a:endParaRPr>
          </a:p>
          <a:p>
            <a:r>
              <a:rPr lang="en-US" b="1" dirty="0" smtClean="0">
                <a:solidFill>
                  <a:srgbClr val="1E428A"/>
                </a:solidFill>
              </a:rPr>
              <a:t>Merge</a:t>
            </a:r>
            <a:endParaRPr lang="en-US" b="1" dirty="0">
              <a:solidFill>
                <a:srgbClr val="1E428A"/>
              </a:solidFill>
            </a:endParaRPr>
          </a:p>
          <a:p>
            <a:r>
              <a:rPr lang="en-US" b="1" dirty="0">
                <a:solidFill>
                  <a:srgbClr val="1E428A"/>
                </a:solidFill>
              </a:rPr>
              <a:t>Double Check</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spTree>
    <p:extLst>
      <p:ext uri="{BB962C8B-B14F-4D97-AF65-F5344CB8AC3E}">
        <p14:creationId xmlns:p14="http://schemas.microsoft.com/office/powerpoint/2010/main" val="28763897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43" presetClass="path" presetSubtype="0" accel="50000" decel="50000" fill="hold" nodeType="withEffect">
                                  <p:stCondLst>
                                    <p:cond delay="0"/>
                                  </p:stCondLst>
                                  <p:childTnLst>
                                    <p:animMotion origin="layout" path="M -3.95833E-6 -4.07407E-6 L 0.23334 -4.07407E-6 C 0.33776 -4.07407E-6 0.46667 -0.06898 0.46667 -0.125 L 0.46667 -0.25 " pathEditMode="relative" rAng="0" ptsTypes="AAAA">
                                      <p:cBhvr>
                                        <p:cTn id="22" dur="2000" fill="hold"/>
                                        <p:tgtEl>
                                          <p:spTgt spid="7"/>
                                        </p:tgtEl>
                                        <p:attrNameLst>
                                          <p:attrName>ppt_x</p:attrName>
                                          <p:attrName>ppt_y</p:attrName>
                                        </p:attrNameLst>
                                      </p:cBhvr>
                                      <p:rCtr x="23333" y="-12500"/>
                                    </p:animMotion>
                                  </p:childTnLst>
                                </p:cTn>
                              </p:par>
                              <p:par>
                                <p:cTn id="23" presetID="6" presetClass="emph" presetSubtype="0" fill="hold" nodeType="withEffect">
                                  <p:stCondLst>
                                    <p:cond delay="0"/>
                                  </p:stCondLst>
                                  <p:childTnLst>
                                    <p:animScale>
                                      <p:cBhvr>
                                        <p:cTn id="24" dur="2000" fill="hold"/>
                                        <p:tgtEl>
                                          <p:spTgt spid="7"/>
                                        </p:tgtEl>
                                      </p:cBhvr>
                                      <p:by x="180000" y="1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smtClean="0">
                <a:solidFill>
                  <a:srgbClr val="C00000"/>
                </a:solidFill>
                <a:latin typeface="+mn-lt"/>
              </a:rPr>
              <a:t>Missing </a:t>
            </a:r>
            <a:r>
              <a:rPr lang="en-US" b="1" dirty="0">
                <a:solidFill>
                  <a:srgbClr val="C00000"/>
                </a:solidFill>
                <a:latin typeface="+mn-lt"/>
              </a:rPr>
              <a:t>Device </a:t>
            </a:r>
            <a:r>
              <a:rPr lang="en-US" b="1" dirty="0" smtClean="0">
                <a:solidFill>
                  <a:srgbClr val="C00000"/>
                </a:solidFill>
                <a:latin typeface="+mn-lt"/>
              </a:rPr>
              <a:t>Information in </a:t>
            </a:r>
            <a:r>
              <a:rPr lang="en-US" b="1" dirty="0">
                <a:solidFill>
                  <a:srgbClr val="C00000"/>
                </a:solidFill>
                <a:latin typeface="+mn-lt"/>
              </a:rPr>
              <a:t>to GIS</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0967" y="1734891"/>
            <a:ext cx="5837882" cy="3886429"/>
          </a:xfrm>
          <a:prstGeom prst="rect">
            <a:avLst/>
          </a:prstGeom>
          <a:ln w="28575">
            <a:solidFill>
              <a:schemeClr val="accent1"/>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pic>
      <p:pic>
        <p:nvPicPr>
          <p:cNvPr id="1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6327" y="2669627"/>
            <a:ext cx="3886298" cy="2581771"/>
          </a:xfrm>
          <a:prstGeom prst="rect">
            <a:avLst/>
          </a:prstGeom>
          <a:ln w="28575">
            <a:solidFill>
              <a:schemeClr val="accent1"/>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681655" y="5621320"/>
            <a:ext cx="1504256" cy="2644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6666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5E-6 -0.00717 L -0.11706 -0.0081 " pathEditMode="relative" rAng="0" ptsTypes="AA">
                                      <p:cBhvr>
                                        <p:cTn id="8" dur="1000" fill="hold"/>
                                        <p:tgtEl>
                                          <p:spTgt spid="9"/>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9"/>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8" presetClass="emph" presetSubtype="0" fill="hold" grpId="1" nodeType="withEffect">
                                  <p:stCondLst>
                                    <p:cond delay="0"/>
                                  </p:stCondLst>
                                  <p:childTnLst>
                                    <p:animRot by="21600000">
                                      <p:cBhvr>
                                        <p:cTn id="16" dur="1000" fill="hold"/>
                                        <p:tgtEl>
                                          <p:spTgt spid="1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35" presetClass="path" presetSubtype="0" accel="50000" decel="50000" fill="hold" nodeType="withEffect">
                                  <p:stCondLst>
                                    <p:cond delay="0"/>
                                  </p:stCondLst>
                                  <p:childTnLst>
                                    <p:animMotion origin="layout" path="M -2.5E-6 -0.00718 L -0.11705 -0.00811 " pathEditMode="relative" rAng="0" ptsTypes="AA">
                                      <p:cBhvr>
                                        <p:cTn id="22" dur="1000" fill="hold"/>
                                        <p:tgtEl>
                                          <p:spTgt spid="10"/>
                                        </p:tgtEl>
                                        <p:attrNameLst>
                                          <p:attrName>ppt_x</p:attrName>
                                          <p:attrName>ppt_y</p:attrName>
                                        </p:attrNameLst>
                                      </p:cBhvr>
                                      <p:rCtr x="-5859" y="-46"/>
                                    </p:animMotion>
                                  </p:childTnLst>
                                </p:cTn>
                              </p:par>
                              <p:par>
                                <p:cTn id="23" presetID="6" presetClass="emph" presetSubtype="0" fill="hold" nodeType="withEffect">
                                  <p:stCondLst>
                                    <p:cond delay="1000"/>
                                  </p:stCondLst>
                                  <p:childTnLst>
                                    <p:animScale>
                                      <p:cBhvr>
                                        <p:cTn id="24"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Installing Drivers</a:t>
            </a:r>
          </a:p>
        </p:txBody>
      </p:sp>
      <p:sp>
        <p:nvSpPr>
          <p:cNvPr id="3" name="Subtitle 2">
            <a:extLst>
              <a:ext uri="{FF2B5EF4-FFF2-40B4-BE49-F238E27FC236}">
                <a16:creationId xmlns="" xmlns:a16="http://schemas.microsoft.com/office/drawing/2014/main" id="{25D52715-DCAA-C84E-81D8-8905182EEDB7}"/>
              </a:ext>
            </a:extLst>
          </p:cNvPr>
          <p:cNvSpPr>
            <a:spLocks noGrp="1"/>
          </p:cNvSpPr>
          <p:nvPr>
            <p:ph idx="1"/>
          </p:nvPr>
        </p:nvSpPr>
        <p:spPr/>
        <p:txBody>
          <a:bodyPr/>
          <a:lstStyle/>
          <a:p>
            <a:r>
              <a:rPr lang="en-US" b="1" dirty="0">
                <a:solidFill>
                  <a:srgbClr val="1E428A"/>
                </a:solidFill>
              </a:rPr>
              <a:t>ODBC Driver</a:t>
            </a:r>
          </a:p>
          <a:p>
            <a:r>
              <a:rPr lang="en-US" b="1" dirty="0">
                <a:solidFill>
                  <a:srgbClr val="1E428A"/>
                </a:solidFill>
              </a:rPr>
              <a:t>\\{OMS Server}\Deployment\Postgres</a:t>
            </a:r>
          </a:p>
          <a:p>
            <a:r>
              <a:rPr lang="en-US" b="1" dirty="0">
                <a:solidFill>
                  <a:srgbClr val="1E428A"/>
                </a:solidFill>
              </a:rPr>
              <a:t>32 bit Version</a:t>
            </a:r>
          </a:p>
          <a:p>
            <a:r>
              <a:rPr lang="en-US" b="1" dirty="0">
                <a:solidFill>
                  <a:srgbClr val="1E428A"/>
                </a:solidFill>
              </a:rPr>
              <a:t>Install the Postgres ODBC Driver</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4" name="Picture 3"/>
          <p:cNvPicPr>
            <a:picLocks noChangeAspect="1"/>
          </p:cNvPicPr>
          <p:nvPr/>
        </p:nvPicPr>
        <p:blipFill>
          <a:blip r:embed="rId6"/>
          <a:stretch>
            <a:fillRect/>
          </a:stretch>
        </p:blipFill>
        <p:spPr>
          <a:xfrm>
            <a:off x="7022687" y="2263315"/>
            <a:ext cx="3725609" cy="2900820"/>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81841942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35" presetClass="path" presetSubtype="0" accel="50000" decel="50000" fill="hold" nodeType="withEffect">
                                  <p:stCondLst>
                                    <p:cond delay="0"/>
                                  </p:stCondLst>
                                  <p:childTnLst>
                                    <p:animMotion origin="layout" path="M 3.95833E-6 -0.00718 L -0.11706 -0.00811 " pathEditMode="relative" rAng="0" ptsTypes="AA">
                                      <p:cBhvr>
                                        <p:cTn id="24" dur="1000" fill="hold"/>
                                        <p:tgtEl>
                                          <p:spTgt spid="4"/>
                                        </p:tgtEl>
                                        <p:attrNameLst>
                                          <p:attrName>ppt_x</p:attrName>
                                          <p:attrName>ppt_y</p:attrName>
                                        </p:attrNameLst>
                                      </p:cBhvr>
                                      <p:rCtr x="-5859" y="-46"/>
                                    </p:animMotion>
                                  </p:childTnLst>
                                </p:cTn>
                              </p:par>
                              <p:par>
                                <p:cTn id="25" presetID="6" presetClass="emph" presetSubtype="0" fill="hold" nodeType="withEffect">
                                  <p:stCondLst>
                                    <p:cond delay="1000"/>
                                  </p:stCondLst>
                                  <p:childTnLst>
                                    <p:animScale>
                                      <p:cBhvr>
                                        <p:cTn id="2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Installing Drivers</a:t>
            </a:r>
          </a:p>
        </p:txBody>
      </p:sp>
      <p:sp>
        <p:nvSpPr>
          <p:cNvPr id="3" name="Subtitle 2">
            <a:extLst>
              <a:ext uri="{FF2B5EF4-FFF2-40B4-BE49-F238E27FC236}">
                <a16:creationId xmlns="" xmlns:a16="http://schemas.microsoft.com/office/drawing/2014/main" id="{25D52715-DCAA-C84E-81D8-8905182EEDB7}"/>
              </a:ext>
            </a:extLst>
          </p:cNvPr>
          <p:cNvSpPr>
            <a:spLocks noGrp="1"/>
          </p:cNvSpPr>
          <p:nvPr>
            <p:ph idx="1"/>
          </p:nvPr>
        </p:nvSpPr>
        <p:spPr>
          <a:xfrm>
            <a:off x="0" y="1450337"/>
            <a:ext cx="5941895" cy="4351338"/>
          </a:xfrm>
        </p:spPr>
        <p:txBody>
          <a:bodyPr>
            <a:normAutofit/>
          </a:bodyPr>
          <a:lstStyle/>
          <a:p>
            <a:r>
              <a:rPr lang="en-US" b="1" dirty="0">
                <a:solidFill>
                  <a:srgbClr val="1E428A"/>
                </a:solidFill>
              </a:rPr>
              <a:t>DLLs for ESRI Connection to Postgres</a:t>
            </a:r>
          </a:p>
          <a:p>
            <a:r>
              <a:rPr lang="en-US" b="1" dirty="0">
                <a:solidFill>
                  <a:srgbClr val="1E428A"/>
                </a:solidFill>
              </a:rPr>
              <a:t>\\{OMS Server}\Deployment\ESRI\DLLs </a:t>
            </a:r>
            <a:r>
              <a:rPr lang="en-US" b="1" dirty="0" smtClean="0">
                <a:solidFill>
                  <a:srgbClr val="1E428A"/>
                </a:solidFill>
              </a:rPr>
              <a:t>for </a:t>
            </a:r>
            <a:r>
              <a:rPr lang="en-US" b="1" dirty="0">
                <a:solidFill>
                  <a:srgbClr val="1E428A"/>
                </a:solidFill>
              </a:rPr>
              <a:t>ESRI Connection to Postgres\32bit</a:t>
            </a:r>
          </a:p>
          <a:p>
            <a:r>
              <a:rPr lang="en-US" b="1" dirty="0">
                <a:solidFill>
                  <a:srgbClr val="1E428A"/>
                </a:solidFill>
              </a:rPr>
              <a:t>Copy and Paste the 5 32-bit .</a:t>
            </a:r>
            <a:r>
              <a:rPr lang="en-US" b="1" dirty="0" err="1">
                <a:solidFill>
                  <a:srgbClr val="1E428A"/>
                </a:solidFill>
              </a:rPr>
              <a:t>dll’s</a:t>
            </a:r>
            <a:r>
              <a:rPr lang="en-US" b="1" dirty="0">
                <a:solidFill>
                  <a:srgbClr val="1E428A"/>
                </a:solidFill>
              </a:rPr>
              <a:t> into </a:t>
            </a:r>
            <a:r>
              <a:rPr lang="en-US" b="1" dirty="0" smtClean="0">
                <a:solidFill>
                  <a:srgbClr val="1E428A"/>
                </a:solidFill>
              </a:rPr>
              <a:t>ArcGIS </a:t>
            </a:r>
            <a:r>
              <a:rPr lang="en-US" b="1" dirty="0">
                <a:solidFill>
                  <a:srgbClr val="1E428A"/>
                </a:solidFill>
              </a:rPr>
              <a:t>bin on the local machine.</a:t>
            </a:r>
          </a:p>
          <a:p>
            <a:r>
              <a:rPr lang="en-US" b="1" dirty="0">
                <a:solidFill>
                  <a:srgbClr val="1E428A"/>
                </a:solidFill>
              </a:rPr>
              <a:t>C:\Program Files (x86)\ArcGIS\Desktop10.2\bin</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4" name="Picture 3"/>
          <p:cNvPicPr>
            <a:picLocks noChangeAspect="1"/>
          </p:cNvPicPr>
          <p:nvPr/>
        </p:nvPicPr>
        <p:blipFill>
          <a:blip r:embed="rId6"/>
          <a:stretch>
            <a:fillRect/>
          </a:stretch>
        </p:blipFill>
        <p:spPr>
          <a:xfrm>
            <a:off x="6096000" y="1974037"/>
            <a:ext cx="4566962" cy="3303938"/>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40313748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35" presetClass="path" presetSubtype="0" accel="50000" decel="50000" fill="hold" nodeType="withEffect">
                                  <p:stCondLst>
                                    <p:cond delay="0"/>
                                  </p:stCondLst>
                                  <p:childTnLst>
                                    <p:animMotion origin="layout" path="M 4.16667E-7 -0.00717 L -0.11706 -0.0081 " pathEditMode="relative" rAng="0" ptsTypes="AA">
                                      <p:cBhvr>
                                        <p:cTn id="24" dur="1000" fill="hold"/>
                                        <p:tgtEl>
                                          <p:spTgt spid="4"/>
                                        </p:tgtEl>
                                        <p:attrNameLst>
                                          <p:attrName>ppt_x</p:attrName>
                                          <p:attrName>ppt_y</p:attrName>
                                        </p:attrNameLst>
                                      </p:cBhvr>
                                      <p:rCtr x="-5859" y="-46"/>
                                    </p:animMotion>
                                  </p:childTnLst>
                                </p:cTn>
                              </p:par>
                              <p:par>
                                <p:cTn id="25" presetID="6" presetClass="emph" presetSubtype="0" fill="hold" nodeType="withEffect">
                                  <p:stCondLst>
                                    <p:cond delay="1000"/>
                                  </p:stCondLst>
                                  <p:childTnLst>
                                    <p:animScale>
                                      <p:cBhvr>
                                        <p:cTn id="2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Setting Up Connections</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sp>
        <p:nvSpPr>
          <p:cNvPr id="9" name="Content Placeholder 2"/>
          <p:cNvSpPr txBox="1">
            <a:spLocks/>
          </p:cNvSpPr>
          <p:nvPr/>
        </p:nvSpPr>
        <p:spPr bwMode="auto">
          <a:xfrm>
            <a:off x="1809954" y="205208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90000"/>
              </a:lnSpc>
              <a:spcBef>
                <a:spcPts val="1000"/>
              </a:spcBef>
              <a:buFont typeface="Arial" panose="020B0604020202020204" pitchFamily="34" charset="0"/>
              <a:buChar char="•"/>
            </a:pPr>
            <a:r>
              <a:rPr lang="en-US" altLang="en-US" sz="2800"/>
              <a:t>C:\Windows\SysWOW64</a:t>
            </a:r>
          </a:p>
          <a:p>
            <a:pPr>
              <a:lnSpc>
                <a:spcPct val="90000"/>
              </a:lnSpc>
              <a:spcBef>
                <a:spcPts val="1000"/>
              </a:spcBef>
              <a:buFont typeface="Arial" panose="020B0604020202020204" pitchFamily="34" charset="0"/>
              <a:buChar char="•"/>
            </a:pPr>
            <a:r>
              <a:rPr lang="en-US" altLang="en-US" sz="2800"/>
              <a:t>odbc32 application</a:t>
            </a:r>
          </a:p>
        </p:txBody>
      </p:sp>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279226" y="2052080"/>
            <a:ext cx="6426093" cy="3983797"/>
          </a:xfrm>
          <a:prstGeom prst="rect">
            <a:avLst/>
          </a:prstGeom>
          <a:ln w="28575">
            <a:solidFill>
              <a:schemeClr val="accent1"/>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200594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2.08333E-6 -0.00717 L -0.11706 -0.0081 " pathEditMode="relative" rAng="0" ptsTypes="AA">
                                      <p:cBhvr>
                                        <p:cTn id="16" dur="1000" fill="hold"/>
                                        <p:tgtEl>
                                          <p:spTgt spid="10"/>
                                        </p:tgtEl>
                                        <p:attrNameLst>
                                          <p:attrName>ppt_x</p:attrName>
                                          <p:attrName>ppt_y</p:attrName>
                                        </p:attrNameLst>
                                      </p:cBhvr>
                                      <p:rCtr x="-5859" y="-46"/>
                                    </p:animMotion>
                                  </p:childTnLst>
                                </p:cTn>
                              </p:par>
                              <p:par>
                                <p:cTn id="17" presetID="6" presetClass="emph" presetSubtype="0" fill="hold" nodeType="withEffect">
                                  <p:stCondLst>
                                    <p:cond delay="1000"/>
                                  </p:stCondLst>
                                  <p:childTnLst>
                                    <p:animScale>
                                      <p:cBhvr>
                                        <p:cTn id="18"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Setting Up Connections</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9584" y="1309606"/>
            <a:ext cx="5696583" cy="4759325"/>
          </a:xfrm>
          <a:prstGeom prst="rect">
            <a:avLst/>
          </a:prstGeom>
          <a:ln w="28575">
            <a:solidFill>
              <a:schemeClr val="accent1"/>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pic>
      <p:pic>
        <p:nvPicPr>
          <p:cNvPr id="11"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131757" y="1701203"/>
            <a:ext cx="4556116" cy="3419475"/>
          </a:xfrm>
          <a:prstGeom prst="rect">
            <a:avLst/>
          </a:prstGeom>
          <a:ln w="28575">
            <a:solidFill>
              <a:schemeClr val="accent1"/>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pic>
      <p:pic>
        <p:nvPicPr>
          <p:cNvPr id="14"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202453" y="2237837"/>
            <a:ext cx="6854825" cy="3531273"/>
          </a:xfrm>
          <a:prstGeom prst="rect">
            <a:avLst/>
          </a:prstGeom>
          <a:ln w="28575">
            <a:solidFill>
              <a:schemeClr val="accent1"/>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pic>
      <p:pic>
        <p:nvPicPr>
          <p:cNvPr id="20" name="Picture 6"/>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809378" y="411216"/>
            <a:ext cx="2247900" cy="1638300"/>
          </a:xfrm>
          <a:prstGeom prst="rect">
            <a:avLst/>
          </a:prstGeom>
          <a:ln w="28575">
            <a:solidFill>
              <a:schemeClr val="accent1"/>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pic>
      <p:sp>
        <p:nvSpPr>
          <p:cNvPr id="22" name="Rectangle 21"/>
          <p:cNvSpPr/>
          <p:nvPr/>
        </p:nvSpPr>
        <p:spPr>
          <a:xfrm>
            <a:off x="3519439" y="3427203"/>
            <a:ext cx="2613480" cy="291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511198" y="3740244"/>
            <a:ext cx="2613480" cy="291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502957" y="4053285"/>
            <a:ext cx="2613480" cy="291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461389" y="4084806"/>
            <a:ext cx="2613480" cy="291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592296" y="5189851"/>
            <a:ext cx="1185326" cy="3939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777622" y="4810581"/>
            <a:ext cx="1185326" cy="3939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924130" y="4697961"/>
            <a:ext cx="834780" cy="2953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726742" y="3429000"/>
            <a:ext cx="2055058" cy="273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927754" y="2340353"/>
            <a:ext cx="1185326" cy="3939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2123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7" presetID="8" presetClass="emph" presetSubtype="0" fill="hold" grpId="1" nodeType="withEffect">
                                  <p:stCondLst>
                                    <p:cond delay="0"/>
                                  </p:stCondLst>
                                  <p:childTnLst>
                                    <p:animRot by="21600000">
                                      <p:cBhvr>
                                        <p:cTn id="8" dur="1000" fill="hold"/>
                                        <p:tgtEl>
                                          <p:spTgt spid="28"/>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17" presetID="8" presetClass="emph" presetSubtype="0" fill="hold" grpId="1" nodeType="withEffect">
                                  <p:stCondLst>
                                    <p:cond delay="0"/>
                                  </p:stCondLst>
                                  <p:childTnLst>
                                    <p:animRot by="21600000">
                                      <p:cBhvr>
                                        <p:cTn id="18" dur="1000" fill="hold"/>
                                        <p:tgtEl>
                                          <p:spTgt spid="2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23" presetID="8" presetClass="emph" presetSubtype="0" fill="hold" grpId="1" nodeType="withEffect">
                                  <p:stCondLst>
                                    <p:cond delay="0"/>
                                  </p:stCondLst>
                                  <p:childTnLst>
                                    <p:animRot by="21600000">
                                      <p:cBhvr>
                                        <p:cTn id="24" dur="1000" fill="hold"/>
                                        <p:tgtEl>
                                          <p:spTgt spid="19"/>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33" presetID="8" presetClass="emph" presetSubtype="0" fill="hold" grpId="1" nodeType="withEffect">
                                  <p:stCondLst>
                                    <p:cond delay="0"/>
                                  </p:stCondLst>
                                  <p:childTnLst>
                                    <p:animRot by="21600000">
                                      <p:cBhvr>
                                        <p:cTn id="34" dur="1000" fill="hold"/>
                                        <p:tgtEl>
                                          <p:spTgt spid="22"/>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39" presetID="8" presetClass="emph" presetSubtype="0" fill="hold" grpId="1" nodeType="withEffect">
                                  <p:stCondLst>
                                    <p:cond delay="0"/>
                                  </p:stCondLst>
                                  <p:childTnLst>
                                    <p:animRot by="21600000">
                                      <p:cBhvr>
                                        <p:cTn id="40" dur="1000" fill="hold"/>
                                        <p:tgtEl>
                                          <p:spTgt spid="23"/>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45" presetID="8" presetClass="emph" presetSubtype="0" fill="hold" grpId="1" nodeType="withEffect">
                                  <p:stCondLst>
                                    <p:cond delay="0"/>
                                  </p:stCondLst>
                                  <p:childTnLst>
                                    <p:animRot by="21600000">
                                      <p:cBhvr>
                                        <p:cTn id="46" dur="1000" fill="hold"/>
                                        <p:tgtEl>
                                          <p:spTgt spid="24"/>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51" presetID="8" presetClass="emph" presetSubtype="0" fill="hold" grpId="1" nodeType="withEffect">
                                  <p:stCondLst>
                                    <p:cond delay="0"/>
                                  </p:stCondLst>
                                  <p:childTnLst>
                                    <p:animRot by="21600000">
                                      <p:cBhvr>
                                        <p:cTn id="52" dur="1000" fill="hold"/>
                                        <p:tgtEl>
                                          <p:spTgt spid="25"/>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8" presetClass="emph" presetSubtype="0" fill="hold" grpId="1" nodeType="withEffect">
                                  <p:stCondLst>
                                    <p:cond delay="0"/>
                                  </p:stCondLst>
                                  <p:childTnLst>
                                    <p:animRot by="21600000">
                                      <p:cBhvr>
                                        <p:cTn id="60" dur="1000" fill="hold"/>
                                        <p:tgtEl>
                                          <p:spTgt spid="27"/>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65" presetID="8" presetClass="emph" presetSubtype="0" fill="hold" grpId="1" nodeType="withEffect">
                                  <p:stCondLst>
                                    <p:cond delay="0"/>
                                  </p:stCondLst>
                                  <p:childTnLst>
                                    <p:animRot by="21600000">
                                      <p:cBhvr>
                                        <p:cTn id="66" dur="1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19" grpId="0" animBg="1"/>
      <p:bldP spid="19" grpId="1" animBg="1"/>
      <p:bldP spid="21" grpId="0" animBg="1"/>
      <p:bldP spid="21" grpId="1" animBg="1"/>
      <p:bldP spid="28" grpId="0" animBg="1"/>
      <p:bldP spid="2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363" y="1550240"/>
            <a:ext cx="4397245" cy="4261945"/>
          </a:xfrm>
          <a:prstGeom prst="rect">
            <a:avLst/>
          </a:prstGeom>
        </p:spPr>
      </p:pic>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Forcing Downstream</a:t>
            </a:r>
          </a:p>
        </p:txBody>
      </p:sp>
      <p:sp>
        <p:nvSpPr>
          <p:cNvPr id="3" name="Subtitle 2">
            <a:extLst>
              <a:ext uri="{FF2B5EF4-FFF2-40B4-BE49-F238E27FC236}">
                <a16:creationId xmlns="" xmlns:a16="http://schemas.microsoft.com/office/drawing/2014/main" id="{25D52715-DCAA-C84E-81D8-8905182EEDB7}"/>
              </a:ext>
            </a:extLst>
          </p:cNvPr>
          <p:cNvSpPr>
            <a:spLocks noGrp="1"/>
          </p:cNvSpPr>
          <p:nvPr>
            <p:ph idx="1"/>
          </p:nvPr>
        </p:nvSpPr>
        <p:spPr>
          <a:xfrm>
            <a:off x="739347" y="1450337"/>
            <a:ext cx="10515600" cy="4351338"/>
          </a:xfrm>
        </p:spPr>
        <p:txBody>
          <a:bodyPr/>
          <a:lstStyle/>
          <a:p>
            <a:pPr marL="0" indent="0">
              <a:buNone/>
            </a:pPr>
            <a:endParaRPr lang="en-US" dirty="0">
              <a:solidFill>
                <a:srgbClr val="1E428A"/>
              </a:solidFill>
            </a:endParaRPr>
          </a:p>
          <a:p>
            <a:r>
              <a:rPr lang="en-US" b="1" dirty="0">
                <a:solidFill>
                  <a:srgbClr val="1E428A"/>
                </a:solidFill>
              </a:rPr>
              <a:t>Missing Devices </a:t>
            </a:r>
            <a:endParaRPr lang="en-US" b="1" dirty="0" smtClean="0">
              <a:solidFill>
                <a:srgbClr val="1E428A"/>
              </a:solidFill>
            </a:endParaRPr>
          </a:p>
          <a:p>
            <a:pPr marL="0" indent="0">
              <a:buNone/>
            </a:pPr>
            <a:endParaRPr lang="en-US" b="1" dirty="0">
              <a:solidFill>
                <a:srgbClr val="1E428A"/>
              </a:solidFill>
            </a:endParaRPr>
          </a:p>
          <a:p>
            <a:r>
              <a:rPr lang="en-US" b="1" dirty="0" smtClean="0">
                <a:solidFill>
                  <a:srgbClr val="1E428A"/>
                </a:solidFill>
              </a:rPr>
              <a:t>Erroneous </a:t>
            </a:r>
            <a:r>
              <a:rPr lang="en-US" b="1" dirty="0">
                <a:solidFill>
                  <a:srgbClr val="1E428A"/>
                </a:solidFill>
              </a:rPr>
              <a:t>Call(s</a:t>
            </a:r>
            <a:r>
              <a:rPr lang="en-US" b="1" dirty="0" smtClean="0">
                <a:solidFill>
                  <a:srgbClr val="1E428A"/>
                </a:solidFill>
              </a:rPr>
              <a:t>)</a:t>
            </a:r>
          </a:p>
          <a:p>
            <a:endParaRPr lang="en-US" b="1" dirty="0">
              <a:solidFill>
                <a:srgbClr val="1E428A"/>
              </a:solidFill>
            </a:endParaRPr>
          </a:p>
          <a:p>
            <a:r>
              <a:rPr lang="en-US" b="1" dirty="0">
                <a:solidFill>
                  <a:srgbClr val="1E428A"/>
                </a:solidFill>
              </a:rPr>
              <a:t>Partial </a:t>
            </a:r>
            <a:r>
              <a:rPr lang="en-US" b="1" dirty="0" smtClean="0">
                <a:solidFill>
                  <a:srgbClr val="1E428A"/>
                </a:solidFill>
              </a:rPr>
              <a:t>Restore</a:t>
            </a:r>
          </a:p>
          <a:p>
            <a:endParaRPr lang="en-US" b="1" dirty="0">
              <a:solidFill>
                <a:srgbClr val="1E428A"/>
              </a:solidFill>
            </a:endParaRP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spTree>
    <p:extLst>
      <p:ext uri="{BB962C8B-B14F-4D97-AF65-F5344CB8AC3E}">
        <p14:creationId xmlns:p14="http://schemas.microsoft.com/office/powerpoint/2010/main" val="226278240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 calcmode="lin" valueType="num">
                                      <p:cBhvr additive="base">
                                        <p:cTn id="2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Setting Up Connections</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065" y="1478220"/>
            <a:ext cx="1089025" cy="72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853" y="1494095"/>
            <a:ext cx="7243762" cy="4857750"/>
          </a:xfrm>
          <a:prstGeom prst="rect">
            <a:avLst/>
          </a:prstGeom>
          <a:ln w="28575">
            <a:solidFill>
              <a:schemeClr val="accent1"/>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pic>
      <p:pic>
        <p:nvPicPr>
          <p:cNvPr id="1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4242" y="1357570"/>
            <a:ext cx="6945312" cy="4994275"/>
          </a:xfrm>
          <a:prstGeom prst="rect">
            <a:avLst/>
          </a:prstGeom>
          <a:ln w="28575">
            <a:solidFill>
              <a:schemeClr val="accent1"/>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pic>
      <p:sp>
        <p:nvSpPr>
          <p:cNvPr id="20" name="Rectangle 19"/>
          <p:cNvSpPr/>
          <p:nvPr/>
        </p:nvSpPr>
        <p:spPr>
          <a:xfrm>
            <a:off x="148065" y="2391032"/>
            <a:ext cx="2613480" cy="291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432768" y="1899701"/>
            <a:ext cx="6390418" cy="3749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32768" y="2620145"/>
            <a:ext cx="6390418" cy="3749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432768" y="3452018"/>
            <a:ext cx="6390418" cy="3749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432768" y="3814933"/>
            <a:ext cx="6390418" cy="1077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432768" y="4996397"/>
            <a:ext cx="6390418" cy="369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465035" y="5687477"/>
            <a:ext cx="1284356" cy="369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902718" y="5232657"/>
            <a:ext cx="1284356" cy="369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634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par>
                                <p:cTn id="15" presetID="8" presetClass="emph" presetSubtype="0" fill="hold" grpId="1" nodeType="withEffect">
                                  <p:stCondLst>
                                    <p:cond delay="0"/>
                                  </p:stCondLst>
                                  <p:childTnLst>
                                    <p:animRot by="21600000">
                                      <p:cBhvr>
                                        <p:cTn id="16" dur="1000" fill="hold"/>
                                        <p:tgtEl>
                                          <p:spTgt spid="20"/>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par>
                                <p:cTn id="21" presetID="8" presetClass="emph" presetSubtype="0" fill="hold" grpId="1" nodeType="withEffect">
                                  <p:stCondLst>
                                    <p:cond delay="0"/>
                                  </p:stCondLst>
                                  <p:childTnLst>
                                    <p:animRot by="21600000">
                                      <p:cBhvr>
                                        <p:cTn id="22" dur="1000" fill="hold"/>
                                        <p:tgtEl>
                                          <p:spTgt spid="34"/>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31" presetID="8" presetClass="emph" presetSubtype="0" fill="hold" grpId="1" nodeType="withEffect">
                                  <p:stCondLst>
                                    <p:cond delay="0"/>
                                  </p:stCondLst>
                                  <p:childTnLst>
                                    <p:animRot by="21600000">
                                      <p:cBhvr>
                                        <p:cTn id="32" dur="1000" fill="hold"/>
                                        <p:tgtEl>
                                          <p:spTgt spid="21"/>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37" presetID="8" presetClass="emph" presetSubtype="0" fill="hold" grpId="1" nodeType="withEffect">
                                  <p:stCondLst>
                                    <p:cond delay="0"/>
                                  </p:stCondLst>
                                  <p:childTnLst>
                                    <p:animRot by="21600000">
                                      <p:cBhvr>
                                        <p:cTn id="38" dur="1000" fill="hold"/>
                                        <p:tgtEl>
                                          <p:spTgt spid="22"/>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43" presetID="8" presetClass="emph" presetSubtype="0" fill="hold" grpId="1" nodeType="withEffect">
                                  <p:stCondLst>
                                    <p:cond delay="0"/>
                                  </p:stCondLst>
                                  <p:childTnLst>
                                    <p:animRot by="21600000">
                                      <p:cBhvr>
                                        <p:cTn id="44" dur="1000" fill="hold"/>
                                        <p:tgtEl>
                                          <p:spTgt spid="23"/>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49" presetID="8" presetClass="emph" presetSubtype="0" fill="hold" grpId="1" nodeType="withEffect">
                                  <p:stCondLst>
                                    <p:cond delay="0"/>
                                  </p:stCondLst>
                                  <p:childTnLst>
                                    <p:animRot by="21600000">
                                      <p:cBhvr>
                                        <p:cTn id="50" dur="1000" fill="hold"/>
                                        <p:tgtEl>
                                          <p:spTgt spid="24"/>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55" presetID="8" presetClass="emph" presetSubtype="0" fill="hold" grpId="1" nodeType="withEffect">
                                  <p:stCondLst>
                                    <p:cond delay="0"/>
                                  </p:stCondLst>
                                  <p:childTnLst>
                                    <p:animRot by="21600000">
                                      <p:cBhvr>
                                        <p:cTn id="56" dur="1000" fill="hold"/>
                                        <p:tgtEl>
                                          <p:spTgt spid="25"/>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61" presetID="8" presetClass="emph" presetSubtype="0" fill="hold" grpId="1" nodeType="withEffect">
                                  <p:stCondLst>
                                    <p:cond delay="0"/>
                                  </p:stCondLst>
                                  <p:childTnLst>
                                    <p:animRot by="21600000">
                                      <p:cBhvr>
                                        <p:cTn id="62" dur="1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34" grpId="0" animBg="1"/>
      <p:bldP spid="3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Adding XY Data</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5716" y="1080702"/>
            <a:ext cx="5303838" cy="5240338"/>
          </a:xfrm>
          <a:prstGeom prst="rect">
            <a:avLst/>
          </a:prstGeom>
          <a:ln w="28575">
            <a:solidFill>
              <a:schemeClr val="accent1"/>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pic>
      <p:sp>
        <p:nvSpPr>
          <p:cNvPr id="13" name="Rectangle 12"/>
          <p:cNvSpPr/>
          <p:nvPr/>
        </p:nvSpPr>
        <p:spPr>
          <a:xfrm>
            <a:off x="4556231" y="1283732"/>
            <a:ext cx="798711" cy="369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70040" y="3020454"/>
            <a:ext cx="2651919" cy="369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421959" y="3773100"/>
            <a:ext cx="2617595" cy="369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5870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7" presetID="8" presetClass="emph" presetSubtype="0" fill="hold" grpId="1" nodeType="withEffect">
                                  <p:stCondLst>
                                    <p:cond delay="0"/>
                                  </p:stCondLst>
                                  <p:childTnLst>
                                    <p:animRot by="21600000">
                                      <p:cBhvr>
                                        <p:cTn id="8" dur="1000" fill="hold"/>
                                        <p:tgtEl>
                                          <p:spTgt spid="13"/>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3" presetID="8" presetClass="emph" presetSubtype="0" fill="hold" grpId="1" nodeType="withEffect">
                                  <p:stCondLst>
                                    <p:cond delay="0"/>
                                  </p:stCondLst>
                                  <p:childTnLst>
                                    <p:animRot by="21600000">
                                      <p:cBhvr>
                                        <p:cTn id="14" dur="1000" fill="hold"/>
                                        <p:tgtEl>
                                          <p:spTgt spid="1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9" presetID="8" presetClass="emph" presetSubtype="0" fill="hold" grpId="1" nodeType="withEffect">
                                  <p:stCondLst>
                                    <p:cond delay="0"/>
                                  </p:stCondLst>
                                  <p:childTnLst>
                                    <p:animRot by="21600000">
                                      <p:cBhvr>
                                        <p:cTn id="20" dur="1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Adding XY Data</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4221" y="431005"/>
            <a:ext cx="3922712" cy="614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786" y="1389103"/>
            <a:ext cx="6989763" cy="4659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143" y="1358050"/>
            <a:ext cx="7158038" cy="4808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5808" y="423068"/>
            <a:ext cx="3919537" cy="614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349315" y="2509837"/>
            <a:ext cx="2651919" cy="369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9825" y="2707200"/>
            <a:ext cx="2651919" cy="369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824519" y="1454943"/>
            <a:ext cx="949240" cy="369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949048" y="5067299"/>
            <a:ext cx="1169001" cy="369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899205" y="2110189"/>
            <a:ext cx="3796766" cy="268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899205" y="2426746"/>
            <a:ext cx="3796766" cy="268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99205" y="3107385"/>
            <a:ext cx="3796766" cy="22383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633209" y="6103911"/>
            <a:ext cx="949240" cy="369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7850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7" presetID="8" presetClass="emph" presetSubtype="0" fill="hold" grpId="1" nodeType="withEffect">
                                  <p:stCondLst>
                                    <p:cond delay="0"/>
                                  </p:stCondLst>
                                  <p:childTnLst>
                                    <p:animRot by="21600000">
                                      <p:cBhvr>
                                        <p:cTn id="8" dur="1000" fill="hold"/>
                                        <p:tgtEl>
                                          <p:spTgt spid="24"/>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17" presetID="8" presetClass="emph" presetSubtype="0" fill="hold" grpId="1" nodeType="withEffect">
                                  <p:stCondLst>
                                    <p:cond delay="0"/>
                                  </p:stCondLst>
                                  <p:childTnLst>
                                    <p:animRot by="21600000">
                                      <p:cBhvr>
                                        <p:cTn id="18" dur="1000" fill="hold"/>
                                        <p:tgtEl>
                                          <p:spTgt spid="2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27" presetID="8" presetClass="emph" presetSubtype="0" fill="hold" grpId="1" nodeType="withEffect">
                                  <p:stCondLst>
                                    <p:cond delay="0"/>
                                  </p:stCondLst>
                                  <p:childTnLst>
                                    <p:animRot by="21600000">
                                      <p:cBhvr>
                                        <p:cTn id="28" dur="1000" fill="hold"/>
                                        <p:tgtEl>
                                          <p:spTgt spid="21"/>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33" presetID="8" presetClass="emph" presetSubtype="0" fill="hold" grpId="1" nodeType="withEffect">
                                  <p:stCondLst>
                                    <p:cond delay="0"/>
                                  </p:stCondLst>
                                  <p:childTnLst>
                                    <p:animRot by="21600000">
                                      <p:cBhvr>
                                        <p:cTn id="34" dur="1000" fill="hold"/>
                                        <p:tgtEl>
                                          <p:spTgt spid="25"/>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39" presetID="8" presetClass="emph" presetSubtype="0" fill="hold" grpId="1" nodeType="withEffect">
                                  <p:stCondLst>
                                    <p:cond delay="0"/>
                                  </p:stCondLst>
                                  <p:childTnLst>
                                    <p:animRot by="21600000">
                                      <p:cBhvr>
                                        <p:cTn id="40" dur="1000" fill="hold"/>
                                        <p:tgtEl>
                                          <p:spTgt spid="26"/>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45" presetID="8" presetClass="emph" presetSubtype="0" fill="hold" grpId="1" nodeType="withEffect">
                                  <p:stCondLst>
                                    <p:cond delay="0"/>
                                  </p:stCondLst>
                                  <p:childTnLst>
                                    <p:animRot by="21600000">
                                      <p:cBhvr>
                                        <p:cTn id="46" dur="1000" fill="hold"/>
                                        <p:tgtEl>
                                          <p:spTgt spid="27"/>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51" presetID="8" presetClass="emph" presetSubtype="0" fill="hold" grpId="1" nodeType="withEffect">
                                  <p:stCondLst>
                                    <p:cond delay="0"/>
                                  </p:stCondLst>
                                  <p:childTnLst>
                                    <p:animRot by="21600000">
                                      <p:cBhvr>
                                        <p:cTn id="52" dur="1000" fill="hold"/>
                                        <p:tgtEl>
                                          <p:spTgt spid="28"/>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61" presetID="8" presetClass="emph" presetSubtype="0" fill="hold" grpId="1" nodeType="withEffect">
                                  <p:stCondLst>
                                    <p:cond delay="0"/>
                                  </p:stCondLst>
                                  <p:childTnLst>
                                    <p:animRot by="21600000">
                                      <p:cBhvr>
                                        <p:cTn id="62" dur="1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Adding XY Data</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471" y="1591405"/>
            <a:ext cx="8778875" cy="4071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6438812" y="4803882"/>
            <a:ext cx="1585913" cy="5000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1693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1" presetID="8" presetClass="emph" presetSubtype="0" fill="hold" grpId="1" nodeType="withEffect">
                                  <p:stCondLst>
                                    <p:cond delay="0"/>
                                  </p:stCondLst>
                                  <p:childTnLst>
                                    <p:animRot by="21600000">
                                      <p:cBhvr>
                                        <p:cTn id="12" dur="1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Notes to GIS</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2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279" y="1252976"/>
            <a:ext cx="9577387" cy="5580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Round Diagonal Corner Rectangle 37"/>
          <p:cNvSpPr/>
          <p:nvPr/>
        </p:nvSpPr>
        <p:spPr>
          <a:xfrm>
            <a:off x="8532019" y="3761474"/>
            <a:ext cx="407987" cy="311150"/>
          </a:xfrm>
          <a:prstGeom prst="round2Diag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967" y="1601682"/>
            <a:ext cx="606742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8480" y="1871679"/>
            <a:ext cx="3209925"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5714" y="1274065"/>
            <a:ext cx="7812087" cy="549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2011" y="1252976"/>
            <a:ext cx="7866063" cy="551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4384" y="1208747"/>
            <a:ext cx="7853363" cy="549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2143" y="1249118"/>
            <a:ext cx="7856538" cy="551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586313" y="2623017"/>
            <a:ext cx="2241550" cy="596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97694" y="2623017"/>
            <a:ext cx="2241550" cy="596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285651" y="1975434"/>
            <a:ext cx="5008117" cy="3184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285651" y="1975431"/>
            <a:ext cx="5008117" cy="3184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401507" y="4234441"/>
            <a:ext cx="446476" cy="3184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151624" y="5362811"/>
            <a:ext cx="446476" cy="3184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722171" y="4391712"/>
            <a:ext cx="446476" cy="3184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798612" y="5357675"/>
            <a:ext cx="446476" cy="3184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368993" y="2880305"/>
            <a:ext cx="446476" cy="3184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324024" y="4475162"/>
            <a:ext cx="446476" cy="3184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685236" y="3906789"/>
            <a:ext cx="446476" cy="3184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044978" y="3137898"/>
            <a:ext cx="446476" cy="3184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946307" y="6333224"/>
            <a:ext cx="3314268" cy="3184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09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7" presetID="8" presetClass="emph" presetSubtype="0" fill="hold" grpId="1" nodeType="withEffect">
                                  <p:stCondLst>
                                    <p:cond delay="0"/>
                                  </p:stCondLst>
                                  <p:childTnLst>
                                    <p:animRot by="21600000">
                                      <p:cBhvr>
                                        <p:cTn id="8" dur="1000" fill="hold"/>
                                        <p:tgtEl>
                                          <p:spTgt spid="27"/>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par>
                                <p:cTn id="13" presetID="8" presetClass="emph" presetSubtype="0" fill="hold" grpId="1" nodeType="withEffect">
                                  <p:stCondLst>
                                    <p:cond delay="0"/>
                                  </p:stCondLst>
                                  <p:childTnLst>
                                    <p:animRot by="21600000">
                                      <p:cBhvr>
                                        <p:cTn id="14" dur="1000" fill="hold"/>
                                        <p:tgtEl>
                                          <p:spTgt spid="50"/>
                                        </p:tgtEl>
                                        <p:attrNameLst>
                                          <p:attrName>r</p:attrName>
                                        </p:attrNameLst>
                                      </p:cBhvr>
                                    </p:animRo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subTnLst>
                                    <p:set>
                                      <p:cBhvr override="childStyle">
                                        <p:cTn dur="1" fill="hold" display="0" masterRel="nextClick" afterEffect="1"/>
                                        <p:tgtEl>
                                          <p:spTgt spid="56"/>
                                        </p:tgtEl>
                                        <p:attrNameLst>
                                          <p:attrName>style.visibility</p:attrName>
                                        </p:attrNameLst>
                                      </p:cBhvr>
                                      <p:to>
                                        <p:strVal val="hidden"/>
                                      </p:to>
                                    </p:set>
                                  </p:subTnLst>
                                </p:cTn>
                              </p:par>
                              <p:par>
                                <p:cTn id="17" presetID="8" presetClass="emph" presetSubtype="0" fill="hold" grpId="1" nodeType="withEffect">
                                  <p:stCondLst>
                                    <p:cond delay="0"/>
                                  </p:stCondLst>
                                  <p:childTnLst>
                                    <p:animRot by="21600000">
                                      <p:cBhvr>
                                        <p:cTn id="18" dur="1000" fill="hold"/>
                                        <p:tgtEl>
                                          <p:spTgt spid="56"/>
                                        </p:tgtEl>
                                        <p:attrNameLst>
                                          <p:attrName>r</p:attrName>
                                        </p:attrNameLst>
                                      </p:cBhvr>
                                    </p:animRo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subTnLst>
                                    <p:set>
                                      <p:cBhvr override="childStyle">
                                        <p:cTn dur="1" fill="hold" display="0" masterRel="nextClick" afterEffect="1"/>
                                        <p:tgtEl>
                                          <p:spTgt spid="57"/>
                                        </p:tgtEl>
                                        <p:attrNameLst>
                                          <p:attrName>style.visibility</p:attrName>
                                        </p:attrNameLst>
                                      </p:cBhvr>
                                      <p:to>
                                        <p:strVal val="hidden"/>
                                      </p:to>
                                    </p:set>
                                  </p:subTnLst>
                                </p:cTn>
                              </p:par>
                              <p:par>
                                <p:cTn id="21" presetID="8" presetClass="emph" presetSubtype="0" fill="hold" grpId="1" nodeType="withEffect">
                                  <p:stCondLst>
                                    <p:cond delay="0"/>
                                  </p:stCondLst>
                                  <p:childTnLst>
                                    <p:animRot by="21600000">
                                      <p:cBhvr>
                                        <p:cTn id="22" dur="1000" fill="hold"/>
                                        <p:tgtEl>
                                          <p:spTgt spid="57"/>
                                        </p:tgtEl>
                                        <p:attrNameLst>
                                          <p:attrName>r</p:attrName>
                                        </p:attrNameLst>
                                      </p:cBhvr>
                                    </p:animRo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par>
                                <p:cTn id="25" presetID="8" presetClass="emph" presetSubtype="0" fill="hold" grpId="1" nodeType="withEffect">
                                  <p:stCondLst>
                                    <p:cond delay="0"/>
                                  </p:stCondLst>
                                  <p:childTnLst>
                                    <p:animRot by="21600000">
                                      <p:cBhvr>
                                        <p:cTn id="26" dur="1000" fill="hold"/>
                                        <p:tgtEl>
                                          <p:spTgt spid="51"/>
                                        </p:tgtEl>
                                        <p:attrNameLst>
                                          <p:attrName>r</p:attrName>
                                        </p:attrNameLst>
                                      </p:cBhvr>
                                    </p:animRo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par>
                                <p:cTn id="29" presetID="8" presetClass="emph" presetSubtype="0" fill="hold" grpId="1" nodeType="withEffect">
                                  <p:stCondLst>
                                    <p:cond delay="0"/>
                                  </p:stCondLst>
                                  <p:childTnLst>
                                    <p:animRot by="21600000">
                                      <p:cBhvr>
                                        <p:cTn id="30" dur="1000" fill="hold"/>
                                        <p:tgtEl>
                                          <p:spTgt spid="52"/>
                                        </p:tgtEl>
                                        <p:attrNameLst>
                                          <p:attrName>r</p:attrName>
                                        </p:attrNameLst>
                                      </p:cBhvr>
                                    </p:animRo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subTnLst>
                                    <p:set>
                                      <p:cBhvr override="childStyle">
                                        <p:cTn dur="1" fill="hold" display="0" masterRel="nextClick" afterEffect="1"/>
                                        <p:tgtEl>
                                          <p:spTgt spid="53"/>
                                        </p:tgtEl>
                                        <p:attrNameLst>
                                          <p:attrName>style.visibility</p:attrName>
                                        </p:attrNameLst>
                                      </p:cBhvr>
                                      <p:to>
                                        <p:strVal val="hidden"/>
                                      </p:to>
                                    </p:set>
                                  </p:subTnLst>
                                </p:cTn>
                              </p:par>
                              <p:par>
                                <p:cTn id="33" presetID="8" presetClass="emph" presetSubtype="0" fill="hold" grpId="1" nodeType="withEffect">
                                  <p:stCondLst>
                                    <p:cond delay="0"/>
                                  </p:stCondLst>
                                  <p:childTnLst>
                                    <p:animRot by="21600000">
                                      <p:cBhvr>
                                        <p:cTn id="34" dur="1000" fill="hold"/>
                                        <p:tgtEl>
                                          <p:spTgt spid="53"/>
                                        </p:tgtEl>
                                        <p:attrNameLst>
                                          <p:attrName>r</p:attrName>
                                        </p:attrNameLst>
                                      </p:cBhvr>
                                    </p:animRo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par>
                                <p:cTn id="37" presetID="8" presetClass="emph" presetSubtype="0" fill="hold" grpId="1" nodeType="withEffect">
                                  <p:stCondLst>
                                    <p:cond delay="0"/>
                                  </p:stCondLst>
                                  <p:childTnLst>
                                    <p:animRot by="21600000">
                                      <p:cBhvr>
                                        <p:cTn id="38" dur="1000" fill="hold"/>
                                        <p:tgtEl>
                                          <p:spTgt spid="54"/>
                                        </p:tgtEl>
                                        <p:attrNameLst>
                                          <p:attrName>r</p:attrName>
                                        </p:attrNameLst>
                                      </p:cBhvr>
                                    </p:animRo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subTnLst>
                                    <p:set>
                                      <p:cBhvr override="childStyle">
                                        <p:cTn dur="1" fill="hold" display="0" masterRel="nextClick" afterEffect="1"/>
                                        <p:tgtEl>
                                          <p:spTgt spid="55"/>
                                        </p:tgtEl>
                                        <p:attrNameLst>
                                          <p:attrName>style.visibility</p:attrName>
                                        </p:attrNameLst>
                                      </p:cBhvr>
                                      <p:to>
                                        <p:strVal val="hidden"/>
                                      </p:to>
                                    </p:set>
                                  </p:subTnLst>
                                </p:cTn>
                              </p:par>
                              <p:par>
                                <p:cTn id="41" presetID="8" presetClass="emph" presetSubtype="0" fill="hold" grpId="1" nodeType="withEffect">
                                  <p:stCondLst>
                                    <p:cond delay="0"/>
                                  </p:stCondLst>
                                  <p:childTnLst>
                                    <p:animRot by="21600000">
                                      <p:cBhvr>
                                        <p:cTn id="42" dur="1000" fill="hold"/>
                                        <p:tgtEl>
                                          <p:spTgt spid="55"/>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51" presetID="8" presetClass="emph" presetSubtype="0" fill="hold" grpId="1" nodeType="withEffect">
                                  <p:stCondLst>
                                    <p:cond delay="0"/>
                                  </p:stCondLst>
                                  <p:childTnLst>
                                    <p:animRot by="21600000">
                                      <p:cBhvr>
                                        <p:cTn id="52" dur="1000" fill="hold"/>
                                        <p:tgtEl>
                                          <p:spTgt spid="26"/>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subTnLst>
                                    <p:set>
                                      <p:cBhvr override="childStyle">
                                        <p:cTn dur="1" fill="hold" display="0" masterRel="nextClick" afterEffect="1"/>
                                        <p:tgtEl>
                                          <p:spTgt spid="58"/>
                                        </p:tgtEl>
                                        <p:attrNameLst>
                                          <p:attrName>style.visibility</p:attrName>
                                        </p:attrNameLst>
                                      </p:cBhvr>
                                      <p:to>
                                        <p:strVal val="hidden"/>
                                      </p:to>
                                    </p:set>
                                  </p:subTnLst>
                                </p:cTn>
                              </p:par>
                              <p:par>
                                <p:cTn id="59" presetID="8" presetClass="emph" presetSubtype="0" fill="hold" grpId="1" nodeType="withEffect">
                                  <p:stCondLst>
                                    <p:cond delay="0"/>
                                  </p:stCondLst>
                                  <p:childTnLst>
                                    <p:animRot by="21600000">
                                      <p:cBhvr>
                                        <p:cTn id="60" dur="1000" fill="hold"/>
                                        <p:tgtEl>
                                          <p:spTgt spid="58"/>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67" presetID="8" presetClass="emph" presetSubtype="0" fill="hold" grpId="1" nodeType="withEffect">
                                  <p:stCondLst>
                                    <p:cond delay="0"/>
                                  </p:stCondLst>
                                  <p:childTnLst>
                                    <p:animRot by="21600000">
                                      <p:cBhvr>
                                        <p:cTn id="68" dur="1000" fill="hold"/>
                                        <p:tgtEl>
                                          <p:spTgt spid="28"/>
                                        </p:tgtEl>
                                        <p:attrNameLst>
                                          <p:attrName>r</p:attrName>
                                        </p:attrNameLst>
                                      </p:cBhvr>
                                    </p:animRo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par>
                                <p:cTn id="75" presetID="8" presetClass="emph" presetSubtype="0" fill="hold" grpId="1" nodeType="withEffect">
                                  <p:stCondLst>
                                    <p:cond delay="0"/>
                                  </p:stCondLst>
                                  <p:childTnLst>
                                    <p:animRot by="21600000">
                                      <p:cBhvr>
                                        <p:cTn id="76" dur="1000" fill="hold"/>
                                        <p:tgtEl>
                                          <p:spTgt spid="49"/>
                                        </p:tgtEl>
                                        <p:attrNameLst>
                                          <p:attrName>r</p:attrName>
                                        </p:attrNameLst>
                                      </p:cBhvr>
                                    </p:animRo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Notes to GIS</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2788" y="1825625"/>
            <a:ext cx="6417745" cy="3744943"/>
          </a:xfrm>
          <a:prstGeom prst="rect">
            <a:avLst/>
          </a:prstGeom>
          <a:ln w="28575">
            <a:solidFill>
              <a:schemeClr val="accent1"/>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095833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2.91667E-6 -0.00718 L -0.11706 -0.0081 " pathEditMode="relative" rAng="0" ptsTypes="AA">
                                      <p:cBhvr>
                                        <p:cTn id="8" dur="1000" fill="hold"/>
                                        <p:tgtEl>
                                          <p:spTgt spid="9"/>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724" y="2055873"/>
            <a:ext cx="4435366" cy="3330221"/>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545910"/>
            <a:ext cx="10863606" cy="859808"/>
          </a:xfrm>
        </p:spPr>
        <p:txBody>
          <a:bodyPr>
            <a:normAutofit/>
          </a:bodyPr>
          <a:lstStyle/>
          <a:p>
            <a:r>
              <a:rPr lang="en-US" b="1" dirty="0" smtClean="0">
                <a:solidFill>
                  <a:srgbClr val="C00000"/>
                </a:solidFill>
                <a:latin typeface="+mn-lt"/>
              </a:rPr>
              <a:t>QUESTIONS?</a:t>
            </a:r>
            <a:endParaRPr lang="en-US" b="1" dirty="0">
              <a:solidFill>
                <a:srgbClr val="C00000"/>
              </a:solidFill>
              <a:latin typeface="+mn-lt"/>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6">
            <a:extLst>
              <a:ext uri="{FF2B5EF4-FFF2-40B4-BE49-F238E27FC236}">
                <a16:creationId xmlns:a16="http://schemas.microsoft.com/office/drawing/2014/main" xmlns="" id="{C017DCE8-1555-964A-B11F-DD9D5CCE5A6C}"/>
              </a:ext>
            </a:extLst>
          </p:cNvPr>
          <p:cNvPicPr>
            <a:picLocks noChangeAspect="1"/>
          </p:cNvPicPr>
          <p:nvPr/>
        </p:nvPicPr>
        <p:blipFill>
          <a:blip r:embed="rId6"/>
          <a:stretch>
            <a:fillRect/>
          </a:stretch>
        </p:blipFill>
        <p:spPr>
          <a:xfrm>
            <a:off x="5741627" y="545910"/>
            <a:ext cx="5395930" cy="4746322"/>
          </a:xfrm>
          <a:prstGeom prst="rect">
            <a:avLst/>
          </a:prstGeom>
        </p:spPr>
      </p:pic>
    </p:spTree>
    <p:extLst>
      <p:ext uri="{BB962C8B-B14F-4D97-AF65-F5344CB8AC3E}">
        <p14:creationId xmlns:p14="http://schemas.microsoft.com/office/powerpoint/2010/main" val="18443021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Definitions</a:t>
            </a: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838200" y="1536418"/>
            <a:ext cx="10171670" cy="4122981"/>
          </a:xfrm>
        </p:spPr>
        <p:txBody>
          <a:bodyPr>
            <a:normAutofit fontScale="47500" lnSpcReduction="20000"/>
          </a:bodyPr>
          <a:lstStyle/>
          <a:p>
            <a:r>
              <a:rPr lang="en-US" dirty="0">
                <a:solidFill>
                  <a:srgbClr val="1E428A"/>
                </a:solidFill>
              </a:rPr>
              <a:t>Call - Report of an outage</a:t>
            </a:r>
          </a:p>
          <a:p>
            <a:r>
              <a:rPr lang="en-US" dirty="0">
                <a:solidFill>
                  <a:srgbClr val="1E428A"/>
                </a:solidFill>
              </a:rPr>
              <a:t>Case - Outage situation</a:t>
            </a:r>
          </a:p>
          <a:p>
            <a:pPr lvl="1"/>
            <a:r>
              <a:rPr lang="en-US" dirty="0">
                <a:solidFill>
                  <a:srgbClr val="1E428A"/>
                </a:solidFill>
              </a:rPr>
              <a:t>Call Bundle: Case where outage location predicted by the OMS</a:t>
            </a:r>
          </a:p>
          <a:p>
            <a:pPr lvl="1"/>
            <a:r>
              <a:rPr lang="en-US" dirty="0">
                <a:solidFill>
                  <a:srgbClr val="1E428A"/>
                </a:solidFill>
              </a:rPr>
              <a:t>Predicted: Case where outage location predicted by a user</a:t>
            </a:r>
          </a:p>
          <a:p>
            <a:pPr lvl="1"/>
            <a:r>
              <a:rPr lang="en-US" dirty="0">
                <a:solidFill>
                  <a:srgbClr val="1E428A"/>
                </a:solidFill>
              </a:rPr>
              <a:t>Confirmed: Case where lineman see cause of outage</a:t>
            </a:r>
          </a:p>
          <a:p>
            <a:pPr lvl="1"/>
            <a:r>
              <a:rPr lang="en-US" dirty="0">
                <a:solidFill>
                  <a:srgbClr val="1E428A"/>
                </a:solidFill>
              </a:rPr>
              <a:t>Restored: Outage repaired and power back on</a:t>
            </a:r>
          </a:p>
          <a:p>
            <a:r>
              <a:rPr lang="en-US" dirty="0">
                <a:solidFill>
                  <a:srgbClr val="1E428A"/>
                </a:solidFill>
              </a:rPr>
              <a:t>Verify – Verifying device as being closed</a:t>
            </a:r>
            <a:r>
              <a:rPr lang="en-US" dirty="0" smtClean="0">
                <a:solidFill>
                  <a:srgbClr val="1E428A"/>
                </a:solidFill>
              </a:rPr>
              <a:t>.</a:t>
            </a:r>
          </a:p>
          <a:p>
            <a:r>
              <a:rPr lang="en-US" dirty="0">
                <a:solidFill>
                  <a:srgbClr val="1E428A"/>
                </a:solidFill>
              </a:rPr>
              <a:t>ODBC-  Open Database Connectivity (ODBC) is an open standard application programming interface (API) for accessing a database. Allows programs to access a database.</a:t>
            </a:r>
          </a:p>
          <a:p>
            <a:r>
              <a:rPr lang="en-US" dirty="0">
                <a:solidFill>
                  <a:srgbClr val="1E428A"/>
                </a:solidFill>
              </a:rPr>
              <a:t>DSN – A Data Source Name can be configured on your local machine to point to a network database.  It tells your local machine where the data is located, what type of data it is, and stores the credentials needed to access it.</a:t>
            </a:r>
          </a:p>
          <a:p>
            <a:r>
              <a:rPr lang="en-US" dirty="0">
                <a:solidFill>
                  <a:srgbClr val="1E428A"/>
                </a:solidFill>
              </a:rPr>
              <a:t>OMS Postgres Database – Postgres is an open source relational database management system.  We use this solution for your OMS data store.</a:t>
            </a:r>
          </a:p>
          <a:p>
            <a:r>
              <a:rPr lang="en-US" dirty="0">
                <a:solidFill>
                  <a:srgbClr val="1E428A"/>
                </a:solidFill>
              </a:rPr>
              <a:t>XY Event Layer -  A point feature layer based on x- and y-coordinates defined in a source table.</a:t>
            </a:r>
          </a:p>
          <a:p>
            <a:r>
              <a:rPr lang="en-US" dirty="0">
                <a:solidFill>
                  <a:srgbClr val="1E428A"/>
                </a:solidFill>
              </a:rPr>
              <a:t>Notes - Notes in OMS are stored in the </a:t>
            </a:r>
            <a:r>
              <a:rPr lang="en-US" dirty="0" err="1">
                <a:solidFill>
                  <a:srgbClr val="1E428A"/>
                </a:solidFill>
              </a:rPr>
              <a:t>omsnotes</a:t>
            </a:r>
            <a:r>
              <a:rPr lang="en-US" dirty="0">
                <a:solidFill>
                  <a:srgbClr val="1E428A"/>
                </a:solidFill>
              </a:rPr>
              <a:t> table in the Postgres database.  Each record contains a set of X and Y coordinates and information specific to a geographic location.  Customer, Case, Point on the map.</a:t>
            </a:r>
          </a:p>
          <a:p>
            <a:r>
              <a:rPr lang="en-US" dirty="0">
                <a:solidFill>
                  <a:srgbClr val="1E428A"/>
                </a:solidFill>
              </a:rPr>
              <a:t> Missing Device - A missing device is a device that is in the field, that is not showing up in your GIS map or in the OMS Model.  There is a specific type of note in OMS for missing devices.</a:t>
            </a:r>
          </a:p>
          <a:p>
            <a:endParaRPr lang="en-US" dirty="0" smtClean="0">
              <a:solidFill>
                <a:srgbClr val="1E428A"/>
              </a:solidFill>
            </a:endParaRPr>
          </a:p>
          <a:p>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spTree>
    <p:extLst>
      <p:ext uri="{BB962C8B-B14F-4D97-AF65-F5344CB8AC3E}">
        <p14:creationId xmlns:p14="http://schemas.microsoft.com/office/powerpoint/2010/main" val="6252417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Missing Device</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1622" y="1482020"/>
            <a:ext cx="4868755" cy="3724191"/>
          </a:xfrm>
          <a:prstGeom prst="rect">
            <a:avLst/>
          </a:prstGeom>
          <a:ln w="28575">
            <a:solidFill>
              <a:schemeClr val="accent1"/>
            </a:solidFill>
          </a:ln>
          <a:effectLst>
            <a:outerShdw blurRad="152400" dist="317500" dir="5400000" sx="90000" sy="-19000" rotWithShape="0">
              <a:prstClr val="black">
                <a:alpha val="15000"/>
              </a:prstClr>
            </a:outerShdw>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1622" y="1482020"/>
            <a:ext cx="5567593" cy="3823260"/>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7734582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35" presetClass="path" presetSubtype="0" accel="50000" decel="50000" fill="hold" nodeType="withEffect">
                                  <p:stCondLst>
                                    <p:cond delay="0"/>
                                  </p:stCondLst>
                                  <p:childTnLst>
                                    <p:animMotion origin="layout" path="M 0.11667 0.00926 L -0.13333 0.00926 " pathEditMode="relative" rAng="0" ptsTypes="AA">
                                      <p:cBhvr>
                                        <p:cTn id="8" dur="1000" fill="hold"/>
                                        <p:tgtEl>
                                          <p:spTgt spid="9"/>
                                        </p:tgtEl>
                                        <p:attrNameLst>
                                          <p:attrName>ppt_x</p:attrName>
                                          <p:attrName>ppt_y</p:attrName>
                                        </p:attrNameLst>
                                      </p:cBhvr>
                                      <p:rCtr x="-12500" y="0"/>
                                    </p:animMotion>
                                  </p:childTnLst>
                                </p:cTn>
                              </p:par>
                              <p:par>
                                <p:cTn id="9" presetID="6" presetClass="emph" presetSubtype="0" fill="hold" nodeType="withEffect">
                                  <p:stCondLst>
                                    <p:cond delay="1000"/>
                                  </p:stCondLst>
                                  <p:childTnLst>
                                    <p:animScale>
                                      <p:cBhvr>
                                        <p:cTn id="10" dur="2000" fill="hold"/>
                                        <p:tgtEl>
                                          <p:spTgt spid="9"/>
                                        </p:tgtEl>
                                      </p:cBhvr>
                                      <p:by x="150000" y="150000"/>
                                    </p:animScale>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4.16667E-6 -0.00718 L -0.11706 -0.0081 " pathEditMode="relative" rAng="0" ptsTypes="AA">
                                      <p:cBhvr>
                                        <p:cTn id="16" dur="1000" fill="hold"/>
                                        <p:tgtEl>
                                          <p:spTgt spid="10"/>
                                        </p:tgtEl>
                                        <p:attrNameLst>
                                          <p:attrName>ppt_x</p:attrName>
                                          <p:attrName>ppt_y</p:attrName>
                                        </p:attrNameLst>
                                      </p:cBhvr>
                                      <p:rCtr x="-5859" y="-46"/>
                                    </p:animMotion>
                                  </p:childTnLst>
                                </p:cTn>
                              </p:par>
                              <p:par>
                                <p:cTn id="17" presetID="6" presetClass="emph" presetSubtype="0" fill="hold" nodeType="withEffect">
                                  <p:stCondLst>
                                    <p:cond delay="1000"/>
                                  </p:stCondLst>
                                  <p:childTnLst>
                                    <p:animScale>
                                      <p:cBhvr>
                                        <p:cTn id="18"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Missing Device</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4853" y="1460645"/>
            <a:ext cx="5693029" cy="3933533"/>
          </a:xfrm>
          <a:prstGeom prst="rect">
            <a:avLst/>
          </a:prstGeom>
          <a:ln w="28575">
            <a:solidFill>
              <a:schemeClr val="accent1"/>
            </a:solidFill>
          </a:ln>
          <a:effectLst>
            <a:outerShdw blurRad="152400" dist="317500" dir="5400000" sx="90000" sy="-19000" rotWithShape="0">
              <a:prstClr val="black">
                <a:alpha val="15000"/>
              </a:prstClr>
            </a:outerShdw>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976" y="1460646"/>
            <a:ext cx="5691906" cy="3908624"/>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23307851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35" presetClass="path" presetSubtype="0" accel="50000" decel="50000" fill="hold" nodeType="withEffect">
                                  <p:stCondLst>
                                    <p:cond delay="0"/>
                                  </p:stCondLst>
                                  <p:childTnLst>
                                    <p:animMotion origin="layout" path="M 2.08333E-6 -0.00718 L -0.11706 -0.0081 " pathEditMode="relative" rAng="0" ptsTypes="AA">
                                      <p:cBhvr>
                                        <p:cTn id="8" dur="1000" fill="hold"/>
                                        <p:tgtEl>
                                          <p:spTgt spid="9"/>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9"/>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2.08333E-6 -0.00718 L -0.11706 -0.00811 " pathEditMode="relative" rAng="0" ptsTypes="AA">
                                      <p:cBhvr>
                                        <p:cTn id="16" dur="1000" fill="hold"/>
                                        <p:tgtEl>
                                          <p:spTgt spid="10"/>
                                        </p:tgtEl>
                                        <p:attrNameLst>
                                          <p:attrName>ppt_x</p:attrName>
                                          <p:attrName>ppt_y</p:attrName>
                                        </p:attrNameLst>
                                      </p:cBhvr>
                                      <p:rCtr x="-5859" y="-46"/>
                                    </p:animMotion>
                                  </p:childTnLst>
                                </p:cTn>
                              </p:par>
                              <p:par>
                                <p:cTn id="17" presetID="6" presetClass="emph" presetSubtype="0" fill="hold" nodeType="withEffect">
                                  <p:stCondLst>
                                    <p:cond delay="1000"/>
                                  </p:stCondLst>
                                  <p:childTnLst>
                                    <p:animScale>
                                      <p:cBhvr>
                                        <p:cTn id="18"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 xmlns:a16="http://schemas.microsoft.com/office/drawing/2014/main" id="{BC46A62F-0C7B-C244-9423-36F7750500BE}"/>
              </a:ext>
            </a:extLst>
          </p:cNvPr>
          <p:cNvSpPr>
            <a:spLocks noGrp="1"/>
          </p:cNvSpPr>
          <p:nvPr>
            <p:ph type="title"/>
          </p:nvPr>
        </p:nvSpPr>
        <p:spPr/>
        <p:txBody>
          <a:bodyPr/>
          <a:lstStyle/>
          <a:p>
            <a:r>
              <a:rPr lang="en-US" b="1" dirty="0">
                <a:solidFill>
                  <a:srgbClr val="C00000"/>
                </a:solidFill>
                <a:latin typeface="+mn-lt"/>
              </a:rPr>
              <a:t>Missing Device</a:t>
            </a:r>
          </a:p>
        </p:txBody>
      </p:sp>
      <p:pic>
        <p:nvPicPr>
          <p:cNvPr id="5" name="Picture 4">
            <a:extLst>
              <a:ext uri="{FF2B5EF4-FFF2-40B4-BE49-F238E27FC236}">
                <a16:creationId xmlns="" xmlns:a16="http://schemas.microsoft.com/office/drawing/2014/main"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 xmlns:a16="http://schemas.microsoft.com/office/drawing/2014/main"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2249" y="1825625"/>
            <a:ext cx="6326660" cy="3762396"/>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27999233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6.25E-7 -0.00718 L -0.11706 -0.0081 " pathEditMode="relative" rAng="0" ptsTypes="AA">
                                      <p:cBhvr>
                                        <p:cTn id="8" dur="1000" fill="hold"/>
                                        <p:tgtEl>
                                          <p:spTgt spid="9"/>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Missing Device</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0041" y="1649542"/>
            <a:ext cx="6094422" cy="4152133"/>
          </a:xfrm>
          <a:prstGeom prst="rect">
            <a:avLst/>
          </a:prstGeom>
          <a:ln w="28575">
            <a:solidFill>
              <a:schemeClr val="accent1"/>
            </a:solidFill>
          </a:ln>
          <a:effectLst>
            <a:outerShdw blurRad="152400" dist="317500" dir="5400000" sx="90000" sy="-19000" rotWithShape="0">
              <a:prstClr val="black">
                <a:alpha val="15000"/>
              </a:prstClr>
            </a:outerShdw>
          </a:effec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8880" y="1684604"/>
            <a:ext cx="5382912" cy="4099739"/>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41882626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35" presetClass="path" presetSubtype="0" accel="50000" decel="50000" fill="hold" nodeType="withEffect">
                                  <p:stCondLst>
                                    <p:cond delay="0"/>
                                  </p:stCondLst>
                                  <p:childTnLst>
                                    <p:animMotion origin="layout" path="M 1.45833E-6 -0.00718 L -0.11706 -0.008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4.16667E-7 -0.00717 L -0.11706 -0.0081 " pathEditMode="relative" rAng="0" ptsTypes="AA">
                                      <p:cBhvr>
                                        <p:cTn id="16" dur="1000" fill="hold"/>
                                        <p:tgtEl>
                                          <p:spTgt spid="9"/>
                                        </p:tgtEl>
                                        <p:attrNameLst>
                                          <p:attrName>ppt_x</p:attrName>
                                          <p:attrName>ppt_y</p:attrName>
                                        </p:attrNameLst>
                                      </p:cBhvr>
                                      <p:rCtr x="-5859" y="-46"/>
                                    </p:animMotion>
                                  </p:childTnLst>
                                </p:cTn>
                              </p:par>
                              <p:par>
                                <p:cTn id="17" presetID="6" presetClass="emph" presetSubtype="0" fill="hold" nodeType="withEffect">
                                  <p:stCondLst>
                                    <p:cond delay="1000"/>
                                  </p:stCondLst>
                                  <p:childTnLst>
                                    <p:animScale>
                                      <p:cBhvr>
                                        <p:cTn id="18"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Missing Device</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1921" y="1603223"/>
            <a:ext cx="5482575" cy="4194104"/>
          </a:xfrm>
          <a:prstGeom prst="rect">
            <a:avLst/>
          </a:prstGeom>
          <a:ln w="28575">
            <a:solidFill>
              <a:schemeClr val="accent1"/>
            </a:solidFill>
          </a:ln>
          <a:effectLst>
            <a:outerShdw blurRad="152400" dist="317500" dir="5400000" sx="90000" sy="-19000" rotWithShape="0">
              <a:prstClr val="black">
                <a:alpha val="15000"/>
              </a:prstClr>
            </a:outerShdw>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6338" y="1608933"/>
            <a:ext cx="5468158" cy="4182684"/>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3059114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35" presetClass="path" presetSubtype="0" accel="50000" decel="50000" fill="hold" nodeType="withEffect">
                                  <p:stCondLst>
                                    <p:cond delay="0"/>
                                  </p:stCondLst>
                                  <p:childTnLst>
                                    <p:animMotion origin="layout" path="M -8.33333E-7 -0.00717 L -0.11706 -0.008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1.875E-6 -0.00717 L -0.11706 -0.0081 " pathEditMode="relative" rAng="0" ptsTypes="AA">
                                      <p:cBhvr>
                                        <p:cTn id="16" dur="1000" fill="hold"/>
                                        <p:tgtEl>
                                          <p:spTgt spid="9"/>
                                        </p:tgtEl>
                                        <p:attrNameLst>
                                          <p:attrName>ppt_x</p:attrName>
                                          <p:attrName>ppt_y</p:attrName>
                                        </p:attrNameLst>
                                      </p:cBhvr>
                                      <p:rCtr x="-5859" y="-46"/>
                                    </p:animMotion>
                                  </p:childTnLst>
                                </p:cTn>
                              </p:par>
                              <p:par>
                                <p:cTn id="17" presetID="6" presetClass="emph" presetSubtype="0" fill="hold" nodeType="withEffect">
                                  <p:stCondLst>
                                    <p:cond delay="1000"/>
                                  </p:stCondLst>
                                  <p:childTnLst>
                                    <p:animScale>
                                      <p:cBhvr>
                                        <p:cTn id="18"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latin typeface="+mn-lt"/>
              </a:rPr>
              <a:t>Missing Device</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6"/>
          <p:cNvPicPr>
            <a:picLocks noChangeAspect="1"/>
          </p:cNvPicPr>
          <p:nvPr/>
        </p:nvPicPr>
        <p:blipFill>
          <a:blip r:embed="rId6"/>
          <a:stretch>
            <a:fillRect/>
          </a:stretch>
        </p:blipFill>
        <p:spPr>
          <a:xfrm>
            <a:off x="3666999" y="1949604"/>
            <a:ext cx="5837406" cy="3689210"/>
          </a:xfrm>
          <a:prstGeom prst="rect">
            <a:avLst/>
          </a:prstGeom>
          <a:ln w="28575">
            <a:solidFill>
              <a:schemeClr val="accent1"/>
            </a:solid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39701957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1.875E-6 -0.00717 L -0.11706 -0.0081 " pathEditMode="relative" rAng="0" ptsTypes="AA">
                                      <p:cBhvr>
                                        <p:cTn id="8" dur="1000" fill="hold"/>
                                        <p:tgtEl>
                                          <p:spTgt spid="7"/>
                                        </p:tgtEl>
                                        <p:attrNameLst>
                                          <p:attrName>ppt_x</p:attrName>
                                          <p:attrName>ppt_y</p:attrName>
                                        </p:attrNameLst>
                                      </p:cBhvr>
                                      <p:rCtr x="-5859" y="-46"/>
                                    </p:animMotion>
                                  </p:childTnLst>
                                </p:cTn>
                              </p:par>
                              <p:par>
                                <p:cTn id="9" presetID="6" presetClass="emph" presetSubtype="0" fill="hold" nodeType="withEffect">
                                  <p:stCondLst>
                                    <p:cond delay="1000"/>
                                  </p:stCondLst>
                                  <p:childTnLst>
                                    <p:animScale>
                                      <p:cBhvr>
                                        <p:cTn id="1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utura_Presentation_UC1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a_Presentation_UC18" id="{D99D84F7-CEE3-4E86-92E8-D7877EFE2E7B}" vid="{97F90DF2-EB43-4DD9-9CCE-E9E3375D8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1449</TotalTime>
  <Words>5696</Words>
  <Application>Microsoft Office PowerPoint</Application>
  <PresentationFormat>Widescreen</PresentationFormat>
  <Paragraphs>399</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Myriad Pro</vt:lpstr>
      <vt:lpstr>Futura_Presentation_UC18</vt:lpstr>
      <vt:lpstr>OMS Tips &amp; Tricks</vt:lpstr>
      <vt:lpstr>MOVING CASES</vt:lpstr>
      <vt:lpstr>Forcing Downstream</vt:lpstr>
      <vt:lpstr>Missing Device</vt:lpstr>
      <vt:lpstr>Missing Device</vt:lpstr>
      <vt:lpstr>Missing Device</vt:lpstr>
      <vt:lpstr>Missing Device</vt:lpstr>
      <vt:lpstr>Missing Device</vt:lpstr>
      <vt:lpstr>Missing Device</vt:lpstr>
      <vt:lpstr>Erroneous Call(s)</vt:lpstr>
      <vt:lpstr>Erroneous Call(s)</vt:lpstr>
      <vt:lpstr>Erroneous Call(s)</vt:lpstr>
      <vt:lpstr>Erroneous Call(s)</vt:lpstr>
      <vt:lpstr>Erroneous Call(s)</vt:lpstr>
      <vt:lpstr>Partial Restore</vt:lpstr>
      <vt:lpstr>Partial Restore</vt:lpstr>
      <vt:lpstr>Partial Restore</vt:lpstr>
      <vt:lpstr>Partial Restore</vt:lpstr>
      <vt:lpstr>Forcing Partially Upstream</vt:lpstr>
      <vt:lpstr>Forcing Partially Upstream</vt:lpstr>
      <vt:lpstr>Forcing Partially Upstream</vt:lpstr>
      <vt:lpstr>Forcing Partially Upstream</vt:lpstr>
      <vt:lpstr>Forcing Partially Upstream</vt:lpstr>
      <vt:lpstr>Ensuring Data Transfers</vt:lpstr>
      <vt:lpstr>Missing Device Information in to GIS</vt:lpstr>
      <vt:lpstr>Installing Drivers</vt:lpstr>
      <vt:lpstr>Installing Drivers</vt:lpstr>
      <vt:lpstr>Setting Up Connections</vt:lpstr>
      <vt:lpstr>Setting Up Connections</vt:lpstr>
      <vt:lpstr>Setting Up Connections</vt:lpstr>
      <vt:lpstr>Adding XY Data</vt:lpstr>
      <vt:lpstr>Adding XY Data</vt:lpstr>
      <vt:lpstr>Adding XY Data</vt:lpstr>
      <vt:lpstr>Notes to GIS</vt:lpstr>
      <vt:lpstr>Notes to GIS</vt:lpstr>
      <vt:lpstr>QUESTIONS?</vt:lpstr>
      <vt:lpstr>Definitions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OMS Best Practices</dc:title>
  <dc:creator>Donald Vick</dc:creator>
  <cp:lastModifiedBy>Donald Vick</cp:lastModifiedBy>
  <cp:revision>127</cp:revision>
  <dcterms:created xsi:type="dcterms:W3CDTF">2018-06-22T10:02:38Z</dcterms:created>
  <dcterms:modified xsi:type="dcterms:W3CDTF">2018-07-24T20:21:45Z</dcterms:modified>
</cp:coreProperties>
</file>